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5.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708" r:id="rId3"/>
    <p:sldMasterId id="2147483710" r:id="rId4"/>
    <p:sldMasterId id="2147485439" r:id="rId5"/>
    <p:sldMasterId id="2147485451" r:id="rId6"/>
    <p:sldMasterId id="2147485463" r:id="rId7"/>
    <p:sldMasterId id="2147485475" r:id="rId8"/>
    <p:sldMasterId id="2147485487" r:id="rId9"/>
    <p:sldMasterId id="2147485511" r:id="rId10"/>
    <p:sldMasterId id="2147485518" r:id="rId11"/>
    <p:sldMasterId id="2147485530" r:id="rId12"/>
    <p:sldMasterId id="2147485542" r:id="rId13"/>
    <p:sldMasterId id="2147485554" r:id="rId14"/>
    <p:sldMasterId id="2147485566" r:id="rId15"/>
    <p:sldMasterId id="2147485578" r:id="rId16"/>
  </p:sldMasterIdLst>
  <p:notesMasterIdLst>
    <p:notesMasterId r:id="rId48"/>
  </p:notesMasterIdLst>
  <p:sldIdLst>
    <p:sldId id="405" r:id="rId17"/>
    <p:sldId id="404" r:id="rId18"/>
    <p:sldId id="437" r:id="rId19"/>
    <p:sldId id="424" r:id="rId20"/>
    <p:sldId id="407" r:id="rId21"/>
    <p:sldId id="438" r:id="rId22"/>
    <p:sldId id="411" r:id="rId23"/>
    <p:sldId id="439" r:id="rId24"/>
    <p:sldId id="408" r:id="rId25"/>
    <p:sldId id="431" r:id="rId26"/>
    <p:sldId id="398" r:id="rId27"/>
    <p:sldId id="440" r:id="rId28"/>
    <p:sldId id="402" r:id="rId29"/>
    <p:sldId id="441" r:id="rId30"/>
    <p:sldId id="425" r:id="rId31"/>
    <p:sldId id="417" r:id="rId32"/>
    <p:sldId id="443" r:id="rId33"/>
    <p:sldId id="418" r:id="rId34"/>
    <p:sldId id="426" r:id="rId35"/>
    <p:sldId id="428" r:id="rId36"/>
    <p:sldId id="427" r:id="rId37"/>
    <p:sldId id="419" r:id="rId38"/>
    <p:sldId id="430" r:id="rId39"/>
    <p:sldId id="446" r:id="rId40"/>
    <p:sldId id="429" r:id="rId41"/>
    <p:sldId id="422" r:id="rId42"/>
    <p:sldId id="420" r:id="rId43"/>
    <p:sldId id="435" r:id="rId44"/>
    <p:sldId id="432" r:id="rId45"/>
    <p:sldId id="445" r:id="rId46"/>
    <p:sldId id="423" r:id="rId47"/>
  </p:sldIdLst>
  <p:sldSz cx="9144000" cy="6858000" type="screen4x3"/>
  <p:notesSz cx="7315200" cy="96012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880">
          <p15:clr>
            <a:srgbClr val="A4A3A4"/>
          </p15:clr>
        </p15:guide>
        <p15:guide id="2" orient="horz" pos="4176">
          <p15:clr>
            <a:srgbClr val="A4A3A4"/>
          </p15:clr>
        </p15:guide>
        <p15:guide id="3" orient="horz" pos="3888">
          <p15:clr>
            <a:srgbClr val="A4A3A4"/>
          </p15:clr>
        </p15:guide>
        <p15:guide id="4" orient="horz" pos="336">
          <p15:clr>
            <a:srgbClr val="A4A3A4"/>
          </p15:clr>
        </p15:guide>
        <p15:guide id="5" orient="horz" pos="286">
          <p15:clr>
            <a:srgbClr val="A4A3A4"/>
          </p15:clr>
        </p15:guide>
        <p15:guide id="6" orient="horz" pos="598">
          <p15:clr>
            <a:srgbClr val="A4A3A4"/>
          </p15:clr>
        </p15:guide>
        <p15:guide id="7" pos="5759">
          <p15:clr>
            <a:srgbClr val="A4A3A4"/>
          </p15:clr>
        </p15:guide>
        <p15:guide id="8" pos="5186">
          <p15:clr>
            <a:srgbClr val="A4A3A4"/>
          </p15:clr>
        </p15:guide>
        <p15:guide id="9" pos="149">
          <p15:clr>
            <a:srgbClr val="A4A3A4"/>
          </p15:clr>
        </p15:guide>
        <p15:guide id="10" pos="575">
          <p15:clr>
            <a:srgbClr val="A4A3A4"/>
          </p15:clr>
        </p15:guide>
        <p15:guide id="11" pos="3463">
          <p15:clr>
            <a:srgbClr val="A4A3A4"/>
          </p15:clr>
        </p15:guide>
        <p15:guide id="12" pos="4030">
          <p15:clr>
            <a:srgbClr val="A4A3A4"/>
          </p15:clr>
        </p15:guide>
        <p15:guide id="13" pos="4608">
          <p15:clr>
            <a:srgbClr val="A4A3A4"/>
          </p15:clr>
        </p15:guide>
        <p15:guide id="14"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28700"/>
    <a:srgbClr val="0066FF"/>
    <a:srgbClr val="FF9900"/>
    <a:srgbClr val="0066CC"/>
    <a:srgbClr val="FFA015"/>
    <a:srgbClr val="0099FF"/>
    <a:srgbClr val="FF0066"/>
    <a:srgbClr val="F2D6D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4" d="100"/>
          <a:sy n="84" d="100"/>
        </p:scale>
        <p:origin x="396" y="108"/>
      </p:cViewPr>
      <p:guideLst>
        <p:guide orient="horz" pos="880"/>
        <p:guide orient="horz" pos="4176"/>
        <p:guide orient="horz" pos="3888"/>
        <p:guide orient="horz" pos="336"/>
        <p:guide orient="horz" pos="286"/>
        <p:guide orient="horz" pos="598"/>
        <p:guide pos="5759"/>
        <p:guide pos="5186"/>
        <p:guide pos="149"/>
        <p:guide pos="575"/>
        <p:guide pos="3463"/>
        <p:guide pos="4030"/>
        <p:guide pos="4608"/>
        <p:guide pos="2881"/>
      </p:guideLst>
    </p:cSldViewPr>
  </p:slideViewPr>
  <p:outlineViewPr>
    <p:cViewPr>
      <p:scale>
        <a:sx n="33" d="100"/>
        <a:sy n="33" d="100"/>
      </p:scale>
      <p:origin x="0" y="0"/>
    </p:cViewPr>
  </p:outlineViewPr>
  <p:notesTextViewPr>
    <p:cViewPr>
      <p:scale>
        <a:sx n="3" d="2"/>
        <a:sy n="3" d="2"/>
      </p:scale>
      <p:origin x="0" y="0"/>
    </p:cViewPr>
  </p:notesTextViewPr>
  <p:sorterViewPr>
    <p:cViewPr>
      <p:scale>
        <a:sx n="120" d="100"/>
        <a:sy n="120" d="100"/>
      </p:scale>
      <p:origin x="0" y="50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0" Type="http://schemas.openxmlformats.org/officeDocument/2006/relationships/slide" Target="slides/slide4.xml"/><Relationship Id="rId41"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a:defRPr sz="1300">
                <a:latin typeface="Calibri" pitchFamily="34" charset="0"/>
                <a:ea typeface="+mn-ea"/>
                <a:cs typeface="Arial" pitchFamily="34" charset="0"/>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sz="1300">
                <a:latin typeface="Calibri" charset="0"/>
              </a:defRPr>
            </a:lvl1pPr>
          </a:lstStyle>
          <a:p>
            <a:fld id="{28E0B52D-FC1E-E84B-AB11-3FCF040150A6}" type="datetime1">
              <a:rPr lang="en-US"/>
              <a:pPr/>
              <a:t>4/16/2020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wrap="square" lIns="96661" tIns="48331" rIns="96661" bIns="48331" numCol="1" anchor="b" anchorCtr="0" compatLnSpc="1">
            <a:prstTxWarp prst="textNoShape">
              <a:avLst/>
            </a:prstTxWarp>
          </a:bodyPr>
          <a:lstStyle>
            <a:lvl1pPr>
              <a:defRPr sz="1300">
                <a:latin typeface="Calibri" pitchFamily="34" charset="0"/>
                <a:ea typeface="+mn-ea"/>
                <a:cs typeface="Arial" pitchFamily="34" charset="0"/>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sz="1300">
                <a:latin typeface="Calibri" charset="0"/>
              </a:defRPr>
            </a:lvl1pPr>
          </a:lstStyle>
          <a:p>
            <a:fld id="{C64335D9-42C2-5940-8474-2270BB6A3831}" type="slidenum">
              <a:rPr lang="en-US"/>
              <a:pPr/>
              <a:t>‹#›</a:t>
            </a:fld>
            <a:endParaRPr lang="en-US"/>
          </a:p>
        </p:txBody>
      </p:sp>
    </p:spTree>
    <p:extLst>
      <p:ext uri="{BB962C8B-B14F-4D97-AF65-F5344CB8AC3E}">
        <p14:creationId xmlns:p14="http://schemas.microsoft.com/office/powerpoint/2010/main" val="29812648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1C7BDB-1F27-6F42-A70D-21B79603F24A}" type="slidenum">
              <a:rPr lang="en-US" sz="1300">
                <a:solidFill>
                  <a:srgbClr val="000000"/>
                </a:solidFill>
                <a:latin typeface="Calibri" charset="0"/>
              </a:rPr>
              <a:pPr eaLnBrk="1" hangingPunct="1"/>
              <a:t>1</a:t>
            </a:fld>
            <a:endParaRPr lang="en-US" sz="1300">
              <a:solidFill>
                <a:srgbClr val="000000"/>
              </a:solidFill>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B1D9C0-91E9-F944-A533-4C264ECFA6BD}" type="slidenum">
              <a:rPr lang="en-US" sz="1300">
                <a:latin typeface="Calibri" charset="0"/>
              </a:rPr>
              <a:pPr eaLnBrk="1" hangingPunct="1"/>
              <a:t>16</a:t>
            </a:fld>
            <a:endParaRPr lang="en-US" sz="13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56A651-B7DD-437E-8D6D-B41AD8575E4D}"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3553550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52833D-A9A2-2942-9AB5-78C450422071}" type="slidenum">
              <a:rPr lang="en-US" sz="1300">
                <a:latin typeface="Calibri" charset="0"/>
              </a:rPr>
              <a:pPr eaLnBrk="1" hangingPunct="1"/>
              <a:t>18</a:t>
            </a:fld>
            <a:endParaRPr lang="en-US" sz="13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26C7DB-AB5B-D548-B94A-518C1984BD30}" type="slidenum">
              <a:rPr lang="en-US" sz="1300">
                <a:latin typeface="Calibri" charset="0"/>
              </a:rPr>
              <a:pPr eaLnBrk="1" hangingPunct="1"/>
              <a:t>22</a:t>
            </a:fld>
            <a:endParaRPr lang="en-US" sz="13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a typeface="ＭＳ Ｐゴシック"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sz="1200">
                <a:solidFill>
                  <a:schemeClr val="tx1"/>
                </a:solidFill>
                <a:latin typeface="Calibri" charset="0"/>
                <a:ea typeface="ＭＳ Ｐゴシック" charset="0"/>
                <a:cs typeface="ＭＳ Ｐゴシック" charset="0"/>
              </a:defRPr>
            </a:lvl1pPr>
            <a:lvl2pPr marL="37931725" indent="-37474525" defTabSz="457200">
              <a:defRPr sz="1200">
                <a:solidFill>
                  <a:schemeClr val="tx1"/>
                </a:solidFill>
                <a:latin typeface="Calibri" charset="0"/>
                <a:ea typeface="ＭＳ Ｐゴシック" charset="0"/>
              </a:defRPr>
            </a:lvl2pPr>
            <a:lvl3pPr marL="1143000" indent="-228600" defTabSz="457200">
              <a:defRPr sz="1200">
                <a:solidFill>
                  <a:schemeClr val="tx1"/>
                </a:solidFill>
                <a:latin typeface="Calibri" charset="0"/>
                <a:ea typeface="ＭＳ Ｐゴシック" charset="0"/>
              </a:defRPr>
            </a:lvl3pPr>
            <a:lvl4pPr marL="1600200" indent="-228600" defTabSz="457200">
              <a:defRPr sz="1200">
                <a:solidFill>
                  <a:schemeClr val="tx1"/>
                </a:solidFill>
                <a:latin typeface="Calibri" charset="0"/>
                <a:ea typeface="ＭＳ Ｐゴシック" charset="0"/>
              </a:defRPr>
            </a:lvl4pPr>
            <a:lvl5pPr marL="2057400" indent="-228600" defTabSz="457200">
              <a:defRPr sz="1200">
                <a:solidFill>
                  <a:schemeClr val="tx1"/>
                </a:solidFill>
                <a:latin typeface="Calibri" charset="0"/>
                <a:ea typeface="ＭＳ Ｐゴシック" charset="0"/>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0"/>
              </a:defRPr>
            </a:lvl9pPr>
          </a:lstStyle>
          <a:p>
            <a:fld id="{F50206EF-141D-D447-8A3E-9777A502F2E6}" type="slidenum">
              <a:rPr lang="en-US" sz="1300">
                <a:solidFill>
                  <a:srgbClr val="000000"/>
                </a:solidFill>
              </a:rPr>
              <a:pPr/>
              <a:t>25</a:t>
            </a:fld>
            <a:endParaRPr lang="en-US" sz="13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C649BD-6869-8D48-9D8D-F58D7349CCD4}" type="slidenum">
              <a:rPr lang="en-US" sz="1300">
                <a:solidFill>
                  <a:srgbClr val="000000"/>
                </a:solidFill>
                <a:latin typeface="Calibri" charset="0"/>
              </a:rPr>
              <a:pPr eaLnBrk="1" hangingPunct="1"/>
              <a:t>26</a:t>
            </a:fld>
            <a:endParaRPr lang="en-US" sz="1300">
              <a:solidFill>
                <a:srgbClr val="000000"/>
              </a:solidFill>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E5FA40-5575-0845-AD30-B265C32B4FDD}" type="slidenum">
              <a:rPr lang="en-US" sz="1300">
                <a:latin typeface="Calibri" charset="0"/>
              </a:rPr>
              <a:pPr eaLnBrk="1" hangingPunct="1"/>
              <a:t>27</a:t>
            </a:fld>
            <a:endParaRPr lang="en-US" sz="13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fld id="{BA1F11DA-6C27-EC40-9E56-9AC975FC5FE4}" type="slidenum">
              <a:rPr lang="en-US" sz="1300">
                <a:solidFill>
                  <a:srgbClr val="000000"/>
                </a:solidFill>
                <a:latin typeface="Calibri" charset="0"/>
              </a:rPr>
              <a:pPr/>
              <a:t>28</a:t>
            </a:fld>
            <a:endParaRPr lang="en-US" sz="1300">
              <a:solidFill>
                <a:srgbClr val="000000"/>
              </a:solidFill>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sz="1200">
                <a:solidFill>
                  <a:schemeClr val="tx1"/>
                </a:solidFill>
                <a:latin typeface="Calibri" charset="0"/>
                <a:ea typeface="ＭＳ Ｐゴシック" charset="0"/>
                <a:cs typeface="ＭＳ Ｐゴシック" charset="0"/>
              </a:defRPr>
            </a:lvl1pPr>
            <a:lvl2pPr marL="37931725" indent="-37474525" defTabSz="457200">
              <a:defRPr sz="1200">
                <a:solidFill>
                  <a:schemeClr val="tx1"/>
                </a:solidFill>
                <a:latin typeface="Calibri" charset="0"/>
                <a:ea typeface="ＭＳ Ｐゴシック" charset="0"/>
              </a:defRPr>
            </a:lvl2pPr>
            <a:lvl3pPr marL="1143000" indent="-228600" defTabSz="457200">
              <a:defRPr sz="1200">
                <a:solidFill>
                  <a:schemeClr val="tx1"/>
                </a:solidFill>
                <a:latin typeface="Calibri" charset="0"/>
                <a:ea typeface="ＭＳ Ｐゴシック" charset="0"/>
              </a:defRPr>
            </a:lvl3pPr>
            <a:lvl4pPr marL="1600200" indent="-228600" defTabSz="457200">
              <a:defRPr sz="1200">
                <a:solidFill>
                  <a:schemeClr val="tx1"/>
                </a:solidFill>
                <a:latin typeface="Calibri" charset="0"/>
                <a:ea typeface="ＭＳ Ｐゴシック" charset="0"/>
              </a:defRPr>
            </a:lvl4pPr>
            <a:lvl5pPr marL="2057400" indent="-228600" defTabSz="457200">
              <a:defRPr sz="1200">
                <a:solidFill>
                  <a:schemeClr val="tx1"/>
                </a:solidFill>
                <a:latin typeface="Calibri" charset="0"/>
                <a:ea typeface="ＭＳ Ｐゴシック" charset="0"/>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0"/>
              </a:defRPr>
            </a:lvl9pPr>
          </a:lstStyle>
          <a:p>
            <a:fld id="{6F124612-71D1-9947-8B95-FB513C9470C1}" type="slidenum">
              <a:rPr lang="en-US" sz="1300">
                <a:solidFill>
                  <a:srgbClr val="000000"/>
                </a:solidFill>
              </a:rPr>
              <a:pPr/>
              <a:t>29</a:t>
            </a:fld>
            <a:endParaRPr lang="en-US" sz="13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AE0C90-C934-214A-BB67-D8A8422DCE4C}" type="slidenum">
              <a:rPr lang="en-US" sz="1300">
                <a:solidFill>
                  <a:srgbClr val="000000"/>
                </a:solidFill>
                <a:latin typeface="Calibri" charset="0"/>
              </a:rPr>
              <a:pPr eaLnBrk="1" hangingPunct="1"/>
              <a:t>2</a:t>
            </a:fld>
            <a:endParaRPr lang="en-US" sz="1300">
              <a:solidFill>
                <a:srgbClr val="000000"/>
              </a:solidFil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2F29B8-6FB9-DE4E-AA0D-3ED8336D26E8}" type="slidenum">
              <a:rPr lang="en-US" sz="1300">
                <a:solidFill>
                  <a:srgbClr val="000000"/>
                </a:solidFill>
                <a:latin typeface="Calibri" charset="0"/>
              </a:rPr>
              <a:pPr eaLnBrk="1" hangingPunct="1"/>
              <a:t>4</a:t>
            </a:fld>
            <a:endParaRPr lang="en-US" sz="1300">
              <a:solidFill>
                <a:srgbClr val="000000"/>
              </a:solidFill>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DA9519-0F39-6640-A9EF-009A0E406B36}" type="slidenum">
              <a:rPr lang="en-US" sz="1300">
                <a:solidFill>
                  <a:srgbClr val="000000"/>
                </a:solidFill>
                <a:latin typeface="Calibri" charset="0"/>
              </a:rPr>
              <a:pPr eaLnBrk="1" hangingPunct="1"/>
              <a:t>5</a:t>
            </a:fld>
            <a:endParaRPr lang="en-US" sz="1300">
              <a:solidFill>
                <a:srgbClr val="000000"/>
              </a:solidFill>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CD779F-1021-C142-A97F-DB43E6427824}" type="slidenum">
              <a:rPr lang="en-US" sz="1300">
                <a:solidFill>
                  <a:srgbClr val="000000"/>
                </a:solidFill>
                <a:latin typeface="Calibri" charset="0"/>
              </a:rPr>
              <a:pPr eaLnBrk="1" hangingPunct="1"/>
              <a:t>7</a:t>
            </a:fld>
            <a:endParaRPr lang="en-US" sz="1300">
              <a:solidFill>
                <a:srgbClr val="000000"/>
              </a:solidFill>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3A9B27-E741-DE45-BF48-10C5EF03D758}" type="slidenum">
              <a:rPr lang="en-US" sz="1300">
                <a:solidFill>
                  <a:srgbClr val="000000"/>
                </a:solidFill>
                <a:latin typeface="Calibri" charset="0"/>
              </a:rPr>
              <a:pPr eaLnBrk="1" hangingPunct="1"/>
              <a:t>9</a:t>
            </a:fld>
            <a:endParaRPr lang="en-US" sz="1300">
              <a:solidFill>
                <a:srgbClr val="000000"/>
              </a:solidFill>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2371C9-B903-7D4C-B674-B9804DE0BF7E}" type="slidenum">
              <a:rPr lang="en-US" sz="1300">
                <a:solidFill>
                  <a:srgbClr val="000000"/>
                </a:solidFill>
                <a:latin typeface="Calibri" charset="0"/>
              </a:rPr>
              <a:pPr eaLnBrk="1" hangingPunct="1"/>
              <a:t>11</a:t>
            </a:fld>
            <a:endParaRPr lang="en-US" sz="1300">
              <a:solidFill>
                <a:srgbClr val="000000"/>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5775678-39A1-904D-9344-C089C68E7088}" type="slidenum">
              <a:rPr lang="en-US" sz="1300">
                <a:solidFill>
                  <a:srgbClr val="000000"/>
                </a:solidFill>
                <a:latin typeface="Calibri" charset="0"/>
              </a:rPr>
              <a:pPr eaLnBrk="1" hangingPunct="1"/>
              <a:t>13</a:t>
            </a:fld>
            <a:endParaRPr lang="en-US" sz="1300">
              <a:solidFill>
                <a:srgbClr val="000000"/>
              </a:solidFill>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CBA28A-C7DE-5042-80E2-0A304B19E813}" type="slidenum">
              <a:rPr lang="en-US" sz="1300">
                <a:solidFill>
                  <a:srgbClr val="000000"/>
                </a:solidFill>
                <a:latin typeface="Calibri" charset="0"/>
              </a:rPr>
              <a:pPr eaLnBrk="1" hangingPunct="1"/>
              <a:t>15</a:t>
            </a:fld>
            <a:endParaRPr lang="en-US" sz="1300">
              <a:solidFill>
                <a:srgbClr val="000000"/>
              </a:solidFill>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ysicist Profile">
    <p:spTree>
      <p:nvGrpSpPr>
        <p:cNvPr id="1" name=""/>
        <p:cNvGrpSpPr/>
        <p:nvPr/>
      </p:nvGrpSpPr>
      <p:grpSpPr>
        <a:xfrm>
          <a:off x="0" y="0"/>
          <a:ext cx="0" cy="0"/>
          <a:chOff x="0" y="0"/>
          <a:chExt cx="0" cy="0"/>
        </a:xfrm>
      </p:grpSpPr>
      <p:sp>
        <p:nvSpPr>
          <p:cNvPr id="6" name="Title Placeholder 1"/>
          <p:cNvSpPr txBox="1">
            <a:spLocks/>
          </p:cNvSpPr>
          <p:nvPr userDrawn="1"/>
        </p:nvSpPr>
        <p:spPr>
          <a:xfrm>
            <a:off x="242888" y="174625"/>
            <a:ext cx="8229600" cy="328613"/>
          </a:xfrm>
          <a:prstGeom prst="rect">
            <a:avLst/>
          </a:prstGeom>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rPr>
              <a:t>PHYSICIST PROFILE</a:t>
            </a:r>
          </a:p>
        </p:txBody>
      </p:sp>
      <p:sp>
        <p:nvSpPr>
          <p:cNvPr id="3" name="Subtitle 2"/>
          <p:cNvSpPr>
            <a:spLocks noGrp="1"/>
          </p:cNvSpPr>
          <p:nvPr>
            <p:ph type="subTitle" idx="1"/>
          </p:nvPr>
        </p:nvSpPr>
        <p:spPr>
          <a:xfrm>
            <a:off x="242888" y="1057567"/>
            <a:ext cx="6400800" cy="282862"/>
          </a:xfrm>
          <a:prstGeom prst="rect">
            <a:avLst/>
          </a:prstGeom>
        </p:spPr>
        <p:txBody>
          <a:bodyPr/>
          <a:lstStyle>
            <a:lvl1pPr marL="0" indent="0" algn="l">
              <a:spcBef>
                <a:spcPts val="24"/>
              </a:spcBef>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Picture Placeholder 7"/>
          <p:cNvSpPr>
            <a:spLocks noGrp="1"/>
          </p:cNvSpPr>
          <p:nvPr>
            <p:ph type="pic" sz="quarter" idx="13"/>
          </p:nvPr>
        </p:nvSpPr>
        <p:spPr>
          <a:xfrm>
            <a:off x="4895397" y="1599704"/>
            <a:ext cx="3737964" cy="4229101"/>
          </a:xfrm>
          <a:prstGeom prst="rect">
            <a:avLst/>
          </a:prstGeom>
        </p:spPr>
        <p:txBody>
          <a:bodyPr/>
          <a:lstStyle/>
          <a:p>
            <a:pPr lvl="0"/>
            <a:endParaRPr lang="en-US" noProof="0" dirty="0"/>
          </a:p>
        </p:txBody>
      </p:sp>
      <p:sp>
        <p:nvSpPr>
          <p:cNvPr id="12" name="Content Placeholder 11"/>
          <p:cNvSpPr>
            <a:spLocks noGrp="1"/>
          </p:cNvSpPr>
          <p:nvPr>
            <p:ph sz="quarter" idx="14"/>
          </p:nvPr>
        </p:nvSpPr>
        <p:spPr>
          <a:xfrm>
            <a:off x="242888" y="1852551"/>
            <a:ext cx="4330700" cy="3786249"/>
          </a:xfrm>
          <a:prstGeom prst="rect">
            <a:avLst/>
          </a:prstGeom>
        </p:spPr>
        <p:txBody>
          <a:bodyPr vert="horz"/>
          <a:lstStyle/>
          <a:p>
            <a:pPr lvl="0"/>
            <a:r>
              <a:rPr lang="en-US" dirty="0"/>
              <a:t>Click to edit Master text styles</a:t>
            </a:r>
          </a:p>
        </p:txBody>
      </p:sp>
      <p:sp>
        <p:nvSpPr>
          <p:cNvPr id="17" name="Text Placeholder 16"/>
          <p:cNvSpPr>
            <a:spLocks noGrp="1"/>
          </p:cNvSpPr>
          <p:nvPr>
            <p:ph type="body" sz="quarter" idx="15"/>
          </p:nvPr>
        </p:nvSpPr>
        <p:spPr>
          <a:xfrm>
            <a:off x="243135" y="660329"/>
            <a:ext cx="8567490" cy="374148"/>
          </a:xfrm>
          <a:prstGeom prst="rect">
            <a:avLst/>
          </a:prstGeom>
        </p:spPr>
        <p:txBody>
          <a:bodyPr vert="horz"/>
          <a:lstStyle>
            <a:lvl1pPr>
              <a:defRPr sz="2400" b="1"/>
            </a:lvl1pPr>
          </a:lstStyle>
          <a:p>
            <a:pPr lvl="0"/>
            <a:r>
              <a:rPr lang="en-US"/>
              <a:t>Click to edit Master text styles</a:t>
            </a:r>
          </a:p>
        </p:txBody>
      </p:sp>
    </p:spTree>
    <p:extLst>
      <p:ext uri="{BB962C8B-B14F-4D97-AF65-F5344CB8AC3E}">
        <p14:creationId xmlns:p14="http://schemas.microsoft.com/office/powerpoint/2010/main" val="2522819607"/>
      </p:ext>
    </p:extLst>
  </p:cSld>
  <p:clrMapOvr>
    <a:masterClrMapping/>
  </p:clrMapOvr>
  <p:transition advClick="0" advTm="3000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mos/Ads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4862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58202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71464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67205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19539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588565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18666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22901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07673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19888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1327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sp>
        <p:nvSpPr>
          <p:cNvPr id="7" name="Content Placeholder 11"/>
          <p:cNvSpPr>
            <a:spLocks noGrp="1"/>
          </p:cNvSpPr>
          <p:nvPr>
            <p:ph sz="quarter" idx="14"/>
          </p:nvPr>
        </p:nvSpPr>
        <p:spPr>
          <a:xfrm>
            <a:off x="242888" y="1409699"/>
            <a:ext cx="4330700" cy="4229101"/>
          </a:xfrm>
          <a:prstGeom prst="rect">
            <a:avLst/>
          </a:prstGeom>
        </p:spPr>
        <p:txBody>
          <a:bodyPr vert="horz"/>
          <a:lstStyle>
            <a:lvl1pPr marL="285750" indent="-285750">
              <a:buFont typeface="Arial"/>
              <a:buChar char="•"/>
              <a:defRPr sz="1800"/>
            </a:lvl1pPr>
          </a:lstStyle>
          <a:p>
            <a:pPr lvl="0"/>
            <a:r>
              <a:rPr lang="en-US" dirty="0"/>
              <a:t>Click to edit Master text styles</a:t>
            </a:r>
          </a:p>
        </p:txBody>
      </p:sp>
      <p:sp>
        <p:nvSpPr>
          <p:cNvPr id="9" name="Picture Placeholder 10"/>
          <p:cNvSpPr>
            <a:spLocks noGrp="1"/>
          </p:cNvSpPr>
          <p:nvPr>
            <p:ph type="pic" sz="quarter" idx="15"/>
          </p:nvPr>
        </p:nvSpPr>
        <p:spPr>
          <a:xfrm>
            <a:off x="5368635" y="1546513"/>
            <a:ext cx="3441989" cy="3429000"/>
          </a:xfrm>
          <a:prstGeom prst="rect">
            <a:avLst/>
          </a:prstGeom>
        </p:spPr>
        <p:txBody>
          <a:bodyPr vert="horz"/>
          <a:lstStyle>
            <a:lvl1pPr marL="0" indent="0">
              <a:buNone/>
              <a:defRPr/>
            </a:lvl1pPr>
          </a:lstStyle>
          <a:p>
            <a:pPr lvl="0"/>
            <a:endParaRPr lang="en-US" noProof="0" dirty="0"/>
          </a:p>
        </p:txBody>
      </p:sp>
      <p:sp>
        <p:nvSpPr>
          <p:cNvPr id="13" name="Text Placeholder 16"/>
          <p:cNvSpPr>
            <a:spLocks noGrp="1"/>
          </p:cNvSpPr>
          <p:nvPr>
            <p:ph type="body" sz="quarter" idx="16"/>
          </p:nvPr>
        </p:nvSpPr>
        <p:spPr>
          <a:xfrm>
            <a:off x="243135" y="660329"/>
            <a:ext cx="8567490" cy="374148"/>
          </a:xfrm>
          <a:prstGeom prst="rect">
            <a:avLst/>
          </a:prstGeom>
        </p:spPr>
        <p:txBody>
          <a:bodyPr vert="horz"/>
          <a:lstStyle>
            <a:lvl1pPr marL="0" indent="0">
              <a:buNone/>
              <a:defRPr sz="2400" b="1"/>
            </a:lvl1pPr>
          </a:lstStyle>
          <a:p>
            <a:pPr lvl="0"/>
            <a:r>
              <a:rPr lang="en-US"/>
              <a:t>Click to edit Master text styles</a:t>
            </a:r>
          </a:p>
        </p:txBody>
      </p:sp>
      <p:sp>
        <p:nvSpPr>
          <p:cNvPr id="14" name="Subtitle 2"/>
          <p:cNvSpPr>
            <a:spLocks noGrp="1"/>
          </p:cNvSpPr>
          <p:nvPr>
            <p:ph type="subTitle" idx="1"/>
          </p:nvPr>
        </p:nvSpPr>
        <p:spPr>
          <a:xfrm>
            <a:off x="255303" y="1064785"/>
            <a:ext cx="8555322" cy="309122"/>
          </a:xfrm>
          <a:prstGeom prst="rect">
            <a:avLst/>
          </a:prstGeom>
        </p:spPr>
        <p:txBody>
          <a:bodyPr>
            <a:normAutofit/>
          </a:bodyPr>
          <a:lstStyle>
            <a:lvl1pPr marL="0" indent="0" algn="l">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890488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94422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81520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817371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91126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347133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27559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75318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20995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646657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4562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tatistics">
    <p:spTree>
      <p:nvGrpSpPr>
        <p:cNvPr id="1" name=""/>
        <p:cNvGrpSpPr/>
        <p:nvPr/>
      </p:nvGrpSpPr>
      <p:grpSpPr>
        <a:xfrm>
          <a:off x="0" y="0"/>
          <a:ext cx="0" cy="0"/>
          <a:chOff x="0" y="0"/>
          <a:chExt cx="0" cy="0"/>
        </a:xfrm>
      </p:grpSpPr>
      <p:sp>
        <p:nvSpPr>
          <p:cNvPr id="7" name="Content Placeholder 11"/>
          <p:cNvSpPr>
            <a:spLocks noGrp="1"/>
          </p:cNvSpPr>
          <p:nvPr>
            <p:ph sz="quarter" idx="14"/>
          </p:nvPr>
        </p:nvSpPr>
        <p:spPr>
          <a:xfrm>
            <a:off x="5591175" y="1270288"/>
            <a:ext cx="3343275" cy="3787486"/>
          </a:xfrm>
          <a:prstGeom prst="rect">
            <a:avLst/>
          </a:prstGeom>
        </p:spPr>
        <p:txBody>
          <a:bodyPr vert="horz"/>
          <a:lstStyle>
            <a:lvl1pPr marL="285750" indent="-285750">
              <a:buFont typeface="Arial"/>
              <a:buChar char="•"/>
              <a:defRPr sz="1800"/>
            </a:lvl1pPr>
          </a:lstStyle>
          <a:p>
            <a:pPr lvl="0"/>
            <a:r>
              <a:rPr lang="en-US" dirty="0"/>
              <a:t>Click to edit Master text styles</a:t>
            </a:r>
          </a:p>
        </p:txBody>
      </p:sp>
      <p:sp>
        <p:nvSpPr>
          <p:cNvPr id="9" name="Picture Placeholder 10"/>
          <p:cNvSpPr>
            <a:spLocks noGrp="1"/>
          </p:cNvSpPr>
          <p:nvPr>
            <p:ph type="pic" sz="quarter" idx="15"/>
          </p:nvPr>
        </p:nvSpPr>
        <p:spPr>
          <a:xfrm>
            <a:off x="243135" y="1270288"/>
            <a:ext cx="5119686" cy="3787487"/>
          </a:xfrm>
          <a:prstGeom prst="rect">
            <a:avLst/>
          </a:prstGeom>
        </p:spPr>
        <p:txBody>
          <a:bodyPr vert="horz"/>
          <a:lstStyle>
            <a:lvl1pPr marL="0" indent="0">
              <a:buNone/>
              <a:defRPr/>
            </a:lvl1pPr>
          </a:lstStyle>
          <a:p>
            <a:pPr lvl="0"/>
            <a:endParaRPr lang="en-US" noProof="0" dirty="0"/>
          </a:p>
        </p:txBody>
      </p:sp>
      <p:sp>
        <p:nvSpPr>
          <p:cNvPr id="13" name="Text Placeholder 16"/>
          <p:cNvSpPr>
            <a:spLocks noGrp="1"/>
          </p:cNvSpPr>
          <p:nvPr>
            <p:ph type="body" sz="quarter" idx="16"/>
          </p:nvPr>
        </p:nvSpPr>
        <p:spPr>
          <a:xfrm>
            <a:off x="243135" y="660329"/>
            <a:ext cx="8567490" cy="492196"/>
          </a:xfrm>
          <a:prstGeom prst="rect">
            <a:avLst/>
          </a:prstGeom>
        </p:spPr>
        <p:txBody>
          <a:bodyPr vert="horz"/>
          <a:lstStyle>
            <a:lvl1pPr marL="0" indent="0">
              <a:buNone/>
              <a:defRPr sz="2400" b="1"/>
            </a:lvl1pPr>
          </a:lstStyle>
          <a:p>
            <a:pPr lvl="0"/>
            <a:r>
              <a:rPr lang="en-US"/>
              <a:t>Click to edit Master text styles</a:t>
            </a:r>
          </a:p>
        </p:txBody>
      </p:sp>
      <p:sp>
        <p:nvSpPr>
          <p:cNvPr id="11" name="Text Placeholder 10"/>
          <p:cNvSpPr>
            <a:spLocks noGrp="1"/>
          </p:cNvSpPr>
          <p:nvPr>
            <p:ph type="body" sz="quarter" idx="17"/>
          </p:nvPr>
        </p:nvSpPr>
        <p:spPr>
          <a:xfrm>
            <a:off x="242888" y="5229225"/>
            <a:ext cx="8691562" cy="1104900"/>
          </a:xfrm>
          <a:prstGeom prst="rect">
            <a:avLst/>
          </a:prstGeom>
        </p:spPr>
        <p:txBody>
          <a:bodyPr/>
          <a:lstStyle>
            <a:lvl1pPr>
              <a:buNone/>
              <a:defRPr/>
            </a:lvl1pPr>
          </a:lstStyle>
          <a:p>
            <a:pPr lvl="0"/>
            <a:endParaRPr lang="en-US" dirty="0"/>
          </a:p>
        </p:txBody>
      </p:sp>
    </p:spTree>
    <p:extLst>
      <p:ext uri="{BB962C8B-B14F-4D97-AF65-F5344CB8AC3E}">
        <p14:creationId xmlns:p14="http://schemas.microsoft.com/office/powerpoint/2010/main" val="4274259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75438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80988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990346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83594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84504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70829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98602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59812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57895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1283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7017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05009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60251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11531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61602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64285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50143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53160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90242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64743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4056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72762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7769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3191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8849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3579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9247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991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hysicist Profile">
    <p:spTree>
      <p:nvGrpSpPr>
        <p:cNvPr id="1" name=""/>
        <p:cNvGrpSpPr/>
        <p:nvPr/>
      </p:nvGrpSpPr>
      <p:grpSpPr>
        <a:xfrm>
          <a:off x="0" y="0"/>
          <a:ext cx="0" cy="0"/>
          <a:chOff x="0" y="0"/>
          <a:chExt cx="0" cy="0"/>
        </a:xfrm>
      </p:grpSpPr>
      <p:sp>
        <p:nvSpPr>
          <p:cNvPr id="7" name="Title Placeholder 1"/>
          <p:cNvSpPr txBox="1">
            <a:spLocks/>
          </p:cNvSpPr>
          <p:nvPr userDrawn="1"/>
        </p:nvSpPr>
        <p:spPr>
          <a:xfrm>
            <a:off x="242888" y="174625"/>
            <a:ext cx="8229600" cy="328613"/>
          </a:xfrm>
          <a:prstGeom prst="rect">
            <a:avLst/>
          </a:prstGeom>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rPr>
              <a:t>PHYSICIST PROFILE</a:t>
            </a:r>
          </a:p>
        </p:txBody>
      </p:sp>
      <p:sp>
        <p:nvSpPr>
          <p:cNvPr id="3" name="Subtitle 2"/>
          <p:cNvSpPr>
            <a:spLocks noGrp="1"/>
          </p:cNvSpPr>
          <p:nvPr>
            <p:ph type="subTitle" idx="1"/>
          </p:nvPr>
        </p:nvSpPr>
        <p:spPr>
          <a:xfrm>
            <a:off x="242888" y="1057567"/>
            <a:ext cx="6400800" cy="282862"/>
          </a:xfrm>
          <a:prstGeom prst="rect">
            <a:avLst/>
          </a:prstGeom>
        </p:spPr>
        <p:txBody>
          <a:bodyPr/>
          <a:lstStyle>
            <a:lvl1pPr marL="0" indent="0" algn="l">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Picture Placeholder 7"/>
          <p:cNvSpPr>
            <a:spLocks noGrp="1"/>
          </p:cNvSpPr>
          <p:nvPr>
            <p:ph type="pic" sz="quarter" idx="13"/>
          </p:nvPr>
        </p:nvSpPr>
        <p:spPr>
          <a:xfrm>
            <a:off x="6400799" y="1552575"/>
            <a:ext cx="2409825" cy="2486026"/>
          </a:xfrm>
          <a:prstGeom prst="rect">
            <a:avLst/>
          </a:prstGeom>
        </p:spPr>
        <p:txBody>
          <a:bodyPr/>
          <a:lstStyle/>
          <a:p>
            <a:pPr lvl="0"/>
            <a:endParaRPr lang="en-US" noProof="0" dirty="0"/>
          </a:p>
        </p:txBody>
      </p:sp>
      <p:sp>
        <p:nvSpPr>
          <p:cNvPr id="12" name="Content Placeholder 11"/>
          <p:cNvSpPr>
            <a:spLocks noGrp="1"/>
          </p:cNvSpPr>
          <p:nvPr>
            <p:ph sz="quarter" idx="14"/>
          </p:nvPr>
        </p:nvSpPr>
        <p:spPr>
          <a:xfrm>
            <a:off x="243135" y="1552574"/>
            <a:ext cx="5986462" cy="2486027"/>
          </a:xfrm>
          <a:prstGeom prst="rect">
            <a:avLst/>
          </a:prstGeom>
        </p:spPr>
        <p:txBody>
          <a:bodyPr vert="horz"/>
          <a:lstStyle/>
          <a:p>
            <a:pPr lvl="0"/>
            <a:r>
              <a:rPr lang="en-US" dirty="0"/>
              <a:t>Click to edit Master text styles</a:t>
            </a:r>
          </a:p>
        </p:txBody>
      </p:sp>
      <p:sp>
        <p:nvSpPr>
          <p:cNvPr id="17" name="Text Placeholder 16"/>
          <p:cNvSpPr>
            <a:spLocks noGrp="1"/>
          </p:cNvSpPr>
          <p:nvPr>
            <p:ph type="body" sz="quarter" idx="15"/>
          </p:nvPr>
        </p:nvSpPr>
        <p:spPr>
          <a:xfrm>
            <a:off x="243135" y="660329"/>
            <a:ext cx="8567490" cy="374148"/>
          </a:xfrm>
          <a:prstGeom prst="rect">
            <a:avLst/>
          </a:prstGeom>
        </p:spPr>
        <p:txBody>
          <a:bodyPr vert="horz"/>
          <a:lstStyle>
            <a:lvl1pPr>
              <a:defRPr sz="2400" b="1"/>
            </a:lvl1pPr>
          </a:lstStyle>
          <a:p>
            <a:pPr lvl="0"/>
            <a:r>
              <a:rPr lang="en-US"/>
              <a:t>Click to edit Master text styles</a:t>
            </a:r>
          </a:p>
        </p:txBody>
      </p:sp>
      <p:sp>
        <p:nvSpPr>
          <p:cNvPr id="9" name="Text Placeholder 8"/>
          <p:cNvSpPr>
            <a:spLocks noGrp="1"/>
          </p:cNvSpPr>
          <p:nvPr>
            <p:ph type="body" sz="quarter" idx="16"/>
          </p:nvPr>
        </p:nvSpPr>
        <p:spPr>
          <a:xfrm>
            <a:off x="243135" y="4171950"/>
            <a:ext cx="8567737" cy="2181225"/>
          </a:xfrm>
          <a:prstGeom prst="rect">
            <a:avLst/>
          </a:prstGeom>
        </p:spPr>
        <p:txBody>
          <a:bodyPr/>
          <a:lstStyle/>
          <a:p>
            <a:pPr lvl="0"/>
            <a:r>
              <a:rPr lang="en-US" dirty="0"/>
              <a:t>Click to edit Master text styles</a:t>
            </a:r>
          </a:p>
        </p:txBody>
      </p:sp>
    </p:spTree>
    <p:extLst>
      <p:ext uri="{BB962C8B-B14F-4D97-AF65-F5344CB8AC3E}">
        <p14:creationId xmlns:p14="http://schemas.microsoft.com/office/powerpoint/2010/main" val="2747993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1160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8390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3382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8696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6599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0242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7463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2800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4979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3660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ysicist_Profile_Blank">
    <p:spTree>
      <p:nvGrpSpPr>
        <p:cNvPr id="1" name=""/>
        <p:cNvGrpSpPr/>
        <p:nvPr/>
      </p:nvGrpSpPr>
      <p:grpSpPr>
        <a:xfrm>
          <a:off x="0" y="0"/>
          <a:ext cx="0" cy="0"/>
          <a:chOff x="0" y="0"/>
          <a:chExt cx="0" cy="0"/>
        </a:xfrm>
      </p:grpSpPr>
      <p:sp>
        <p:nvSpPr>
          <p:cNvPr id="2" name="Title Placeholder 1"/>
          <p:cNvSpPr txBox="1">
            <a:spLocks/>
          </p:cNvSpPr>
          <p:nvPr userDrawn="1"/>
        </p:nvSpPr>
        <p:spPr>
          <a:xfrm>
            <a:off x="242888" y="174625"/>
            <a:ext cx="8229600" cy="328613"/>
          </a:xfrm>
          <a:prstGeom prst="rect">
            <a:avLst/>
          </a:prstGeom>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rPr>
              <a:t>PHYSICIST PROFILE</a:t>
            </a:r>
          </a:p>
        </p:txBody>
      </p:sp>
    </p:spTree>
    <p:extLst>
      <p:ext uri="{BB962C8B-B14F-4D97-AF65-F5344CB8AC3E}">
        <p14:creationId xmlns:p14="http://schemas.microsoft.com/office/powerpoint/2010/main" val="34802260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7791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9236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2595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9609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29679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2118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1452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62382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6946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4875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Statistics">
    <p:spTree>
      <p:nvGrpSpPr>
        <p:cNvPr id="1" name=""/>
        <p:cNvGrpSpPr/>
        <p:nvPr/>
      </p:nvGrpSpPr>
      <p:grpSpPr>
        <a:xfrm>
          <a:off x="0" y="0"/>
          <a:ext cx="0" cy="0"/>
          <a:chOff x="0" y="0"/>
          <a:chExt cx="0" cy="0"/>
        </a:xfrm>
      </p:grpSpPr>
      <p:sp>
        <p:nvSpPr>
          <p:cNvPr id="7" name="Content Placeholder 11"/>
          <p:cNvSpPr>
            <a:spLocks noGrp="1"/>
          </p:cNvSpPr>
          <p:nvPr>
            <p:ph sz="quarter" idx="14"/>
          </p:nvPr>
        </p:nvSpPr>
        <p:spPr>
          <a:xfrm>
            <a:off x="5591175" y="1270288"/>
            <a:ext cx="3343275" cy="3787486"/>
          </a:xfrm>
          <a:prstGeom prst="rect">
            <a:avLst/>
          </a:prstGeom>
        </p:spPr>
        <p:txBody>
          <a:bodyPr vert="horz"/>
          <a:lstStyle>
            <a:lvl1pPr marL="285750" indent="-285750">
              <a:buFont typeface="Arial"/>
              <a:buChar char="•"/>
              <a:defRPr sz="1800"/>
            </a:lvl1pPr>
          </a:lstStyle>
          <a:p>
            <a:pPr lvl="0"/>
            <a:r>
              <a:rPr lang="en-US" dirty="0"/>
              <a:t>Click to edit Master text styles</a:t>
            </a:r>
          </a:p>
        </p:txBody>
      </p:sp>
      <p:sp>
        <p:nvSpPr>
          <p:cNvPr id="9" name="Picture Placeholder 10"/>
          <p:cNvSpPr>
            <a:spLocks noGrp="1"/>
          </p:cNvSpPr>
          <p:nvPr>
            <p:ph type="pic" sz="quarter" idx="15"/>
          </p:nvPr>
        </p:nvSpPr>
        <p:spPr>
          <a:xfrm>
            <a:off x="243135" y="1270288"/>
            <a:ext cx="5119686" cy="3787487"/>
          </a:xfrm>
          <a:prstGeom prst="rect">
            <a:avLst/>
          </a:prstGeom>
        </p:spPr>
        <p:txBody>
          <a:bodyPr vert="horz"/>
          <a:lstStyle>
            <a:lvl1pPr marL="0" indent="0">
              <a:buNone/>
              <a:defRPr/>
            </a:lvl1pPr>
          </a:lstStyle>
          <a:p>
            <a:pPr lvl="0"/>
            <a:endParaRPr lang="en-US" noProof="0" dirty="0"/>
          </a:p>
        </p:txBody>
      </p:sp>
      <p:sp>
        <p:nvSpPr>
          <p:cNvPr id="13" name="Text Placeholder 16"/>
          <p:cNvSpPr>
            <a:spLocks noGrp="1"/>
          </p:cNvSpPr>
          <p:nvPr>
            <p:ph type="body" sz="quarter" idx="16"/>
          </p:nvPr>
        </p:nvSpPr>
        <p:spPr>
          <a:xfrm>
            <a:off x="243135" y="660329"/>
            <a:ext cx="8567490" cy="492196"/>
          </a:xfrm>
          <a:prstGeom prst="rect">
            <a:avLst/>
          </a:prstGeom>
        </p:spPr>
        <p:txBody>
          <a:bodyPr vert="horz"/>
          <a:lstStyle>
            <a:lvl1pPr marL="0" indent="0">
              <a:buNone/>
              <a:defRPr sz="2400" b="1"/>
            </a:lvl1pPr>
          </a:lstStyle>
          <a:p>
            <a:pPr lvl="0"/>
            <a:r>
              <a:rPr lang="en-US"/>
              <a:t>Click to edit Master text styles</a:t>
            </a:r>
          </a:p>
        </p:txBody>
      </p:sp>
      <p:sp>
        <p:nvSpPr>
          <p:cNvPr id="11" name="Text Placeholder 10"/>
          <p:cNvSpPr>
            <a:spLocks noGrp="1"/>
          </p:cNvSpPr>
          <p:nvPr>
            <p:ph type="body" sz="quarter" idx="17"/>
          </p:nvPr>
        </p:nvSpPr>
        <p:spPr>
          <a:xfrm>
            <a:off x="242888" y="5229225"/>
            <a:ext cx="8691562" cy="1104900"/>
          </a:xfrm>
          <a:prstGeom prst="rect">
            <a:avLst/>
          </a:prstGeom>
        </p:spPr>
        <p:txBody>
          <a:bodyPr/>
          <a:lstStyle>
            <a:lvl1pPr>
              <a:buNone/>
              <a:defRPr/>
            </a:lvl1pPr>
          </a:lstStyle>
          <a:p>
            <a:pPr lvl="0"/>
            <a:endParaRPr lang="en-US" dirty="0"/>
          </a:p>
        </p:txBody>
      </p:sp>
    </p:spTree>
    <p:extLst>
      <p:ext uri="{BB962C8B-B14F-4D97-AF65-F5344CB8AC3E}">
        <p14:creationId xmlns:p14="http://schemas.microsoft.com/office/powerpoint/2010/main" val="9712915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1363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916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72203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23624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898428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87079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9239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16663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5059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342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1279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07820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32661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5877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42016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15263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04194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41734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04602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65582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5308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romos/Ads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7605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32996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73119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63070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2285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58341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291876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89982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64153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07061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ysicist Profile">
    <p:spTree>
      <p:nvGrpSpPr>
        <p:cNvPr id="1" name=""/>
        <p:cNvGrpSpPr/>
        <p:nvPr/>
      </p:nvGrpSpPr>
      <p:grpSpPr>
        <a:xfrm>
          <a:off x="0" y="0"/>
          <a:ext cx="0" cy="0"/>
          <a:chOff x="0" y="0"/>
          <a:chExt cx="0" cy="0"/>
        </a:xfrm>
      </p:grpSpPr>
      <p:sp>
        <p:nvSpPr>
          <p:cNvPr id="6" name="Title Placeholder 1"/>
          <p:cNvSpPr txBox="1">
            <a:spLocks/>
          </p:cNvSpPr>
          <p:nvPr userDrawn="1"/>
        </p:nvSpPr>
        <p:spPr>
          <a:xfrm>
            <a:off x="242888" y="174625"/>
            <a:ext cx="8229600" cy="328613"/>
          </a:xfrm>
          <a:prstGeom prst="rect">
            <a:avLst/>
          </a:prstGeom>
        </p:spPr>
        <p:txBody>
          <a:bodyPr anchor="ct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1800" b="1">
                <a:solidFill>
                  <a:prstClr val="white"/>
                </a:solidFill>
              </a:rPr>
              <a:t>PHYSICIST PROFILE</a:t>
            </a:r>
          </a:p>
        </p:txBody>
      </p:sp>
      <p:sp>
        <p:nvSpPr>
          <p:cNvPr id="3" name="Subtitle 2"/>
          <p:cNvSpPr>
            <a:spLocks noGrp="1"/>
          </p:cNvSpPr>
          <p:nvPr>
            <p:ph type="subTitle" idx="1"/>
          </p:nvPr>
        </p:nvSpPr>
        <p:spPr>
          <a:xfrm>
            <a:off x="242888" y="1057567"/>
            <a:ext cx="6400800" cy="282862"/>
          </a:xfrm>
          <a:prstGeom prst="rect">
            <a:avLst/>
          </a:prstGeom>
        </p:spPr>
        <p:txBody>
          <a:bodyPr/>
          <a:lstStyle>
            <a:lvl1pPr marL="0" indent="0" algn="l">
              <a:spcBef>
                <a:spcPts val="24"/>
              </a:spcBef>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Picture Placeholder 7"/>
          <p:cNvSpPr>
            <a:spLocks noGrp="1"/>
          </p:cNvSpPr>
          <p:nvPr>
            <p:ph type="pic" sz="quarter" idx="13"/>
          </p:nvPr>
        </p:nvSpPr>
        <p:spPr>
          <a:xfrm>
            <a:off x="4895397" y="1599704"/>
            <a:ext cx="3737964" cy="4229101"/>
          </a:xfrm>
          <a:prstGeom prst="rect">
            <a:avLst/>
          </a:prstGeom>
        </p:spPr>
        <p:txBody>
          <a:bodyPr/>
          <a:lstStyle/>
          <a:p>
            <a:pPr lvl="0"/>
            <a:endParaRPr lang="en-US" noProof="0" dirty="0"/>
          </a:p>
        </p:txBody>
      </p:sp>
      <p:sp>
        <p:nvSpPr>
          <p:cNvPr id="12" name="Content Placeholder 11"/>
          <p:cNvSpPr>
            <a:spLocks noGrp="1"/>
          </p:cNvSpPr>
          <p:nvPr>
            <p:ph sz="quarter" idx="14"/>
          </p:nvPr>
        </p:nvSpPr>
        <p:spPr>
          <a:xfrm>
            <a:off x="242888" y="1852551"/>
            <a:ext cx="4330700" cy="3786249"/>
          </a:xfrm>
          <a:prstGeom prst="rect">
            <a:avLst/>
          </a:prstGeom>
        </p:spPr>
        <p:txBody>
          <a:bodyPr vert="horz"/>
          <a:lstStyle/>
          <a:p>
            <a:pPr lvl="0"/>
            <a:r>
              <a:rPr lang="en-US" dirty="0"/>
              <a:t>Click to edit Master text styles</a:t>
            </a:r>
          </a:p>
        </p:txBody>
      </p:sp>
      <p:sp>
        <p:nvSpPr>
          <p:cNvPr id="17" name="Text Placeholder 16"/>
          <p:cNvSpPr>
            <a:spLocks noGrp="1"/>
          </p:cNvSpPr>
          <p:nvPr>
            <p:ph type="body" sz="quarter" idx="15"/>
          </p:nvPr>
        </p:nvSpPr>
        <p:spPr>
          <a:xfrm>
            <a:off x="243135" y="660329"/>
            <a:ext cx="8567490" cy="374148"/>
          </a:xfrm>
          <a:prstGeom prst="rect">
            <a:avLst/>
          </a:prstGeom>
        </p:spPr>
        <p:txBody>
          <a:bodyPr vert="horz"/>
          <a:lstStyle>
            <a:lvl1pPr>
              <a:defRPr sz="2400" b="1"/>
            </a:lvl1pPr>
          </a:lstStyle>
          <a:p>
            <a:pPr lvl="0"/>
            <a:r>
              <a:rPr lang="en-US"/>
              <a:t>Click to edit Master text styles</a:t>
            </a:r>
          </a:p>
        </p:txBody>
      </p:sp>
    </p:spTree>
    <p:extLst>
      <p:ext uri="{BB962C8B-B14F-4D97-AF65-F5344CB8AC3E}">
        <p14:creationId xmlns:p14="http://schemas.microsoft.com/office/powerpoint/2010/main" val="1056061504"/>
      </p:ext>
    </p:extLst>
  </p:cSld>
  <p:clrMapOvr>
    <a:masterClrMapping/>
  </p:clrMapOvr>
  <p:transition advClick="0" advTm="3000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ysics Lesson">
    <p:spTree>
      <p:nvGrpSpPr>
        <p:cNvPr id="1" name=""/>
        <p:cNvGrpSpPr/>
        <p:nvPr/>
      </p:nvGrpSpPr>
      <p:grpSpPr>
        <a:xfrm>
          <a:off x="0" y="0"/>
          <a:ext cx="0" cy="0"/>
          <a:chOff x="0" y="0"/>
          <a:chExt cx="0" cy="0"/>
        </a:xfrm>
      </p:grpSpPr>
      <p:sp>
        <p:nvSpPr>
          <p:cNvPr id="6" name="Title Placeholder 1"/>
          <p:cNvSpPr txBox="1">
            <a:spLocks/>
          </p:cNvSpPr>
          <p:nvPr userDrawn="1"/>
        </p:nvSpPr>
        <p:spPr>
          <a:xfrm>
            <a:off x="242888" y="174625"/>
            <a:ext cx="8229600" cy="328613"/>
          </a:xfrm>
          <a:prstGeom prst="rect">
            <a:avLst/>
          </a:prstGeom>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25 SECONDS OF PHYSICS</a:t>
            </a:r>
          </a:p>
        </p:txBody>
      </p:sp>
      <p:sp>
        <p:nvSpPr>
          <p:cNvPr id="3" name="Subtitle 2"/>
          <p:cNvSpPr>
            <a:spLocks noGrp="1"/>
          </p:cNvSpPr>
          <p:nvPr>
            <p:ph type="subTitle" idx="1"/>
          </p:nvPr>
        </p:nvSpPr>
        <p:spPr>
          <a:xfrm>
            <a:off x="255303" y="1064785"/>
            <a:ext cx="8555322" cy="309122"/>
          </a:xfrm>
          <a:prstGeom prst="rect">
            <a:avLst/>
          </a:prstGeom>
        </p:spPr>
        <p:txBody>
          <a:bodyPr>
            <a:normAutofit/>
          </a:bodyPr>
          <a:lstStyle>
            <a:lvl1pPr marL="0" indent="0" algn="l">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Picture Placeholder 10"/>
          <p:cNvSpPr>
            <a:spLocks noGrp="1"/>
          </p:cNvSpPr>
          <p:nvPr>
            <p:ph type="pic" sz="quarter" idx="14"/>
          </p:nvPr>
        </p:nvSpPr>
        <p:spPr>
          <a:xfrm>
            <a:off x="5368635" y="1546513"/>
            <a:ext cx="3441989" cy="3429000"/>
          </a:xfrm>
          <a:prstGeom prst="rect">
            <a:avLst/>
          </a:prstGeom>
        </p:spPr>
        <p:txBody>
          <a:bodyPr vert="horz"/>
          <a:lstStyle/>
          <a:p>
            <a:pPr lvl="0"/>
            <a:endParaRPr lang="en-US" noProof="0" dirty="0"/>
          </a:p>
        </p:txBody>
      </p:sp>
      <p:sp>
        <p:nvSpPr>
          <p:cNvPr id="13" name="Content Placeholder 11"/>
          <p:cNvSpPr>
            <a:spLocks noGrp="1"/>
          </p:cNvSpPr>
          <p:nvPr>
            <p:ph sz="quarter" idx="15"/>
          </p:nvPr>
        </p:nvSpPr>
        <p:spPr>
          <a:xfrm>
            <a:off x="242888" y="1409699"/>
            <a:ext cx="4330700" cy="4229101"/>
          </a:xfrm>
          <a:prstGeom prst="rect">
            <a:avLst/>
          </a:prstGeom>
        </p:spPr>
        <p:txBody>
          <a:bodyPr vert="horz"/>
          <a:lstStyle/>
          <a:p>
            <a:pPr lvl="0"/>
            <a:r>
              <a:rPr lang="en-US" dirty="0"/>
              <a:t>Click to edit Master text styles</a:t>
            </a:r>
          </a:p>
        </p:txBody>
      </p:sp>
      <p:sp>
        <p:nvSpPr>
          <p:cNvPr id="16" name="Text Placeholder 16"/>
          <p:cNvSpPr>
            <a:spLocks noGrp="1"/>
          </p:cNvSpPr>
          <p:nvPr>
            <p:ph type="body" sz="quarter" idx="16"/>
          </p:nvPr>
        </p:nvSpPr>
        <p:spPr>
          <a:xfrm>
            <a:off x="243135" y="660329"/>
            <a:ext cx="8567490" cy="374148"/>
          </a:xfrm>
          <a:prstGeom prst="rect">
            <a:avLst/>
          </a:prstGeom>
        </p:spPr>
        <p:txBody>
          <a:bodyPr vert="horz"/>
          <a:lstStyle>
            <a:lvl1pPr>
              <a:defRPr sz="2400" b="1"/>
            </a:lvl1pPr>
          </a:lstStyle>
          <a:p>
            <a:pPr lvl="0"/>
            <a:r>
              <a:rPr lang="en-US"/>
              <a:t>Click to edit Master text styles</a:t>
            </a:r>
          </a:p>
        </p:txBody>
      </p:sp>
    </p:spTree>
    <p:extLst>
      <p:ext uri="{BB962C8B-B14F-4D97-AF65-F5344CB8AC3E}">
        <p14:creationId xmlns:p14="http://schemas.microsoft.com/office/powerpoint/2010/main" val="2876452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Physicist Profile">
    <p:spTree>
      <p:nvGrpSpPr>
        <p:cNvPr id="1" name=""/>
        <p:cNvGrpSpPr/>
        <p:nvPr/>
      </p:nvGrpSpPr>
      <p:grpSpPr>
        <a:xfrm>
          <a:off x="0" y="0"/>
          <a:ext cx="0" cy="0"/>
          <a:chOff x="0" y="0"/>
          <a:chExt cx="0" cy="0"/>
        </a:xfrm>
      </p:grpSpPr>
      <p:sp>
        <p:nvSpPr>
          <p:cNvPr id="7" name="Title Placeholder 1"/>
          <p:cNvSpPr txBox="1">
            <a:spLocks/>
          </p:cNvSpPr>
          <p:nvPr userDrawn="1"/>
        </p:nvSpPr>
        <p:spPr>
          <a:xfrm>
            <a:off x="242888" y="174625"/>
            <a:ext cx="8229600" cy="328613"/>
          </a:xfrm>
          <a:prstGeom prst="rect">
            <a:avLst/>
          </a:prstGeom>
        </p:spPr>
        <p:txBody>
          <a:bodyPr anchor="ct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1800" b="1">
                <a:solidFill>
                  <a:prstClr val="white"/>
                </a:solidFill>
              </a:rPr>
              <a:t>PHYSICIST PROFILE</a:t>
            </a:r>
          </a:p>
        </p:txBody>
      </p:sp>
      <p:sp>
        <p:nvSpPr>
          <p:cNvPr id="3" name="Subtitle 2"/>
          <p:cNvSpPr>
            <a:spLocks noGrp="1"/>
          </p:cNvSpPr>
          <p:nvPr>
            <p:ph type="subTitle" idx="1"/>
          </p:nvPr>
        </p:nvSpPr>
        <p:spPr>
          <a:xfrm>
            <a:off x="242888" y="1057567"/>
            <a:ext cx="6400800" cy="282862"/>
          </a:xfrm>
          <a:prstGeom prst="rect">
            <a:avLst/>
          </a:prstGeom>
        </p:spPr>
        <p:txBody>
          <a:bodyPr/>
          <a:lstStyle>
            <a:lvl1pPr marL="0" indent="0" algn="l">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Picture Placeholder 7"/>
          <p:cNvSpPr>
            <a:spLocks noGrp="1"/>
          </p:cNvSpPr>
          <p:nvPr>
            <p:ph type="pic" sz="quarter" idx="13"/>
          </p:nvPr>
        </p:nvSpPr>
        <p:spPr>
          <a:xfrm>
            <a:off x="6400799" y="1552575"/>
            <a:ext cx="2409825" cy="2486026"/>
          </a:xfrm>
          <a:prstGeom prst="rect">
            <a:avLst/>
          </a:prstGeom>
        </p:spPr>
        <p:txBody>
          <a:bodyPr/>
          <a:lstStyle/>
          <a:p>
            <a:pPr lvl="0"/>
            <a:endParaRPr lang="en-US" noProof="0" dirty="0"/>
          </a:p>
        </p:txBody>
      </p:sp>
      <p:sp>
        <p:nvSpPr>
          <p:cNvPr id="12" name="Content Placeholder 11"/>
          <p:cNvSpPr>
            <a:spLocks noGrp="1"/>
          </p:cNvSpPr>
          <p:nvPr>
            <p:ph sz="quarter" idx="14"/>
          </p:nvPr>
        </p:nvSpPr>
        <p:spPr>
          <a:xfrm>
            <a:off x="243135" y="1552574"/>
            <a:ext cx="5986462" cy="2486027"/>
          </a:xfrm>
          <a:prstGeom prst="rect">
            <a:avLst/>
          </a:prstGeom>
        </p:spPr>
        <p:txBody>
          <a:bodyPr vert="horz"/>
          <a:lstStyle/>
          <a:p>
            <a:pPr lvl="0"/>
            <a:r>
              <a:rPr lang="en-US" dirty="0"/>
              <a:t>Click to edit Master text styles</a:t>
            </a:r>
          </a:p>
        </p:txBody>
      </p:sp>
      <p:sp>
        <p:nvSpPr>
          <p:cNvPr id="17" name="Text Placeholder 16"/>
          <p:cNvSpPr>
            <a:spLocks noGrp="1"/>
          </p:cNvSpPr>
          <p:nvPr>
            <p:ph type="body" sz="quarter" idx="15"/>
          </p:nvPr>
        </p:nvSpPr>
        <p:spPr>
          <a:xfrm>
            <a:off x="243135" y="660329"/>
            <a:ext cx="8567490" cy="374148"/>
          </a:xfrm>
          <a:prstGeom prst="rect">
            <a:avLst/>
          </a:prstGeom>
        </p:spPr>
        <p:txBody>
          <a:bodyPr vert="horz"/>
          <a:lstStyle>
            <a:lvl1pPr>
              <a:defRPr sz="2400" b="1"/>
            </a:lvl1pPr>
          </a:lstStyle>
          <a:p>
            <a:pPr lvl="0"/>
            <a:r>
              <a:rPr lang="en-US"/>
              <a:t>Click to edit Master text styles</a:t>
            </a:r>
          </a:p>
        </p:txBody>
      </p:sp>
      <p:sp>
        <p:nvSpPr>
          <p:cNvPr id="9" name="Text Placeholder 8"/>
          <p:cNvSpPr>
            <a:spLocks noGrp="1"/>
          </p:cNvSpPr>
          <p:nvPr>
            <p:ph type="body" sz="quarter" idx="16"/>
          </p:nvPr>
        </p:nvSpPr>
        <p:spPr>
          <a:xfrm>
            <a:off x="243135" y="4171950"/>
            <a:ext cx="8567737" cy="2181225"/>
          </a:xfrm>
          <a:prstGeom prst="rect">
            <a:avLst/>
          </a:prstGeom>
        </p:spPr>
        <p:txBody>
          <a:bodyPr/>
          <a:lstStyle/>
          <a:p>
            <a:pPr lvl="0"/>
            <a:r>
              <a:rPr lang="en-US" dirty="0"/>
              <a:t>Click to edit Master text styles</a:t>
            </a:r>
          </a:p>
        </p:txBody>
      </p:sp>
    </p:spTree>
    <p:extLst>
      <p:ext uri="{BB962C8B-B14F-4D97-AF65-F5344CB8AC3E}">
        <p14:creationId xmlns:p14="http://schemas.microsoft.com/office/powerpoint/2010/main" val="37632291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ysicist_Profile_Blank">
    <p:spTree>
      <p:nvGrpSpPr>
        <p:cNvPr id="1" name=""/>
        <p:cNvGrpSpPr/>
        <p:nvPr/>
      </p:nvGrpSpPr>
      <p:grpSpPr>
        <a:xfrm>
          <a:off x="0" y="0"/>
          <a:ext cx="0" cy="0"/>
          <a:chOff x="0" y="0"/>
          <a:chExt cx="0" cy="0"/>
        </a:xfrm>
      </p:grpSpPr>
      <p:sp>
        <p:nvSpPr>
          <p:cNvPr id="2" name="Title Placeholder 1"/>
          <p:cNvSpPr txBox="1">
            <a:spLocks/>
          </p:cNvSpPr>
          <p:nvPr userDrawn="1"/>
        </p:nvSpPr>
        <p:spPr>
          <a:xfrm>
            <a:off x="242888" y="174625"/>
            <a:ext cx="8229600" cy="328613"/>
          </a:xfrm>
          <a:prstGeom prst="rect">
            <a:avLst/>
          </a:prstGeom>
        </p:spPr>
        <p:txBody>
          <a:bodyPr anchor="ct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1800" b="1">
                <a:solidFill>
                  <a:prstClr val="white"/>
                </a:solidFill>
              </a:rPr>
              <a:t>PHYSICIST PROFILE</a:t>
            </a:r>
          </a:p>
        </p:txBody>
      </p:sp>
    </p:spTree>
    <p:extLst>
      <p:ext uri="{BB962C8B-B14F-4D97-AF65-F5344CB8AC3E}">
        <p14:creationId xmlns:p14="http://schemas.microsoft.com/office/powerpoint/2010/main" val="9409868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idiotic stupid microsoft product I hate you ">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6056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Statistics">
    <p:spTree>
      <p:nvGrpSpPr>
        <p:cNvPr id="1" name=""/>
        <p:cNvGrpSpPr/>
        <p:nvPr/>
      </p:nvGrpSpPr>
      <p:grpSpPr>
        <a:xfrm>
          <a:off x="0" y="0"/>
          <a:ext cx="0" cy="0"/>
          <a:chOff x="0" y="0"/>
          <a:chExt cx="0" cy="0"/>
        </a:xfrm>
      </p:grpSpPr>
      <p:sp>
        <p:nvSpPr>
          <p:cNvPr id="7" name="Content Placeholder 11"/>
          <p:cNvSpPr>
            <a:spLocks noGrp="1"/>
          </p:cNvSpPr>
          <p:nvPr>
            <p:ph sz="quarter" idx="14"/>
          </p:nvPr>
        </p:nvSpPr>
        <p:spPr>
          <a:xfrm>
            <a:off x="5591175" y="1270288"/>
            <a:ext cx="3343275" cy="3787486"/>
          </a:xfrm>
          <a:prstGeom prst="rect">
            <a:avLst/>
          </a:prstGeom>
        </p:spPr>
        <p:txBody>
          <a:bodyPr vert="horz"/>
          <a:lstStyle>
            <a:lvl1pPr marL="285750" indent="-285750">
              <a:buFont typeface="Arial"/>
              <a:buChar char="•"/>
              <a:defRPr sz="1800"/>
            </a:lvl1pPr>
          </a:lstStyle>
          <a:p>
            <a:pPr lvl="0"/>
            <a:r>
              <a:rPr lang="en-US" dirty="0"/>
              <a:t>Click to edit Master text styles</a:t>
            </a:r>
          </a:p>
        </p:txBody>
      </p:sp>
      <p:sp>
        <p:nvSpPr>
          <p:cNvPr id="9" name="Picture Placeholder 10"/>
          <p:cNvSpPr>
            <a:spLocks noGrp="1"/>
          </p:cNvSpPr>
          <p:nvPr>
            <p:ph type="pic" sz="quarter" idx="15"/>
          </p:nvPr>
        </p:nvSpPr>
        <p:spPr>
          <a:xfrm>
            <a:off x="243135" y="1270288"/>
            <a:ext cx="5119686" cy="3787487"/>
          </a:xfrm>
          <a:prstGeom prst="rect">
            <a:avLst/>
          </a:prstGeom>
        </p:spPr>
        <p:txBody>
          <a:bodyPr vert="horz"/>
          <a:lstStyle>
            <a:lvl1pPr marL="0" indent="0">
              <a:buNone/>
              <a:defRPr/>
            </a:lvl1pPr>
          </a:lstStyle>
          <a:p>
            <a:pPr lvl="0"/>
            <a:endParaRPr lang="en-US" noProof="0" dirty="0"/>
          </a:p>
        </p:txBody>
      </p:sp>
      <p:sp>
        <p:nvSpPr>
          <p:cNvPr id="13" name="Text Placeholder 16"/>
          <p:cNvSpPr>
            <a:spLocks noGrp="1"/>
          </p:cNvSpPr>
          <p:nvPr>
            <p:ph type="body" sz="quarter" idx="16"/>
          </p:nvPr>
        </p:nvSpPr>
        <p:spPr>
          <a:xfrm>
            <a:off x="243135" y="660329"/>
            <a:ext cx="8567490" cy="492196"/>
          </a:xfrm>
          <a:prstGeom prst="rect">
            <a:avLst/>
          </a:prstGeom>
        </p:spPr>
        <p:txBody>
          <a:bodyPr vert="horz"/>
          <a:lstStyle>
            <a:lvl1pPr marL="0" indent="0">
              <a:buNone/>
              <a:defRPr sz="2400" b="1"/>
            </a:lvl1pPr>
          </a:lstStyle>
          <a:p>
            <a:pPr lvl="0"/>
            <a:r>
              <a:rPr lang="en-US"/>
              <a:t>Click to edit Master text styles</a:t>
            </a:r>
          </a:p>
        </p:txBody>
      </p:sp>
      <p:sp>
        <p:nvSpPr>
          <p:cNvPr id="11" name="Text Placeholder 10"/>
          <p:cNvSpPr>
            <a:spLocks noGrp="1"/>
          </p:cNvSpPr>
          <p:nvPr>
            <p:ph type="body" sz="quarter" idx="17"/>
          </p:nvPr>
        </p:nvSpPr>
        <p:spPr>
          <a:xfrm>
            <a:off x="242888" y="5229225"/>
            <a:ext cx="8691562" cy="1104900"/>
          </a:xfrm>
          <a:prstGeom prst="rect">
            <a:avLst/>
          </a:prstGeom>
        </p:spPr>
        <p:txBody>
          <a:bodyPr/>
          <a:lstStyle>
            <a:lvl1pPr>
              <a:buNone/>
              <a:defRPr/>
            </a:lvl1pPr>
          </a:lstStyle>
          <a:p>
            <a:pPr lvl="0"/>
            <a:endParaRPr lang="en-US" dirty="0"/>
          </a:p>
        </p:txBody>
      </p:sp>
    </p:spTree>
    <p:extLst>
      <p:ext uri="{BB962C8B-B14F-4D97-AF65-F5344CB8AC3E}">
        <p14:creationId xmlns:p14="http://schemas.microsoft.com/office/powerpoint/2010/main" val="27109771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Physicist Profile">
    <p:spTree>
      <p:nvGrpSpPr>
        <p:cNvPr id="1" name=""/>
        <p:cNvGrpSpPr/>
        <p:nvPr/>
      </p:nvGrpSpPr>
      <p:grpSpPr>
        <a:xfrm>
          <a:off x="0" y="0"/>
          <a:ext cx="0" cy="0"/>
          <a:chOff x="0" y="0"/>
          <a:chExt cx="0" cy="0"/>
        </a:xfrm>
      </p:grpSpPr>
      <p:sp>
        <p:nvSpPr>
          <p:cNvPr id="2" name="Title Placeholder 1"/>
          <p:cNvSpPr txBox="1">
            <a:spLocks/>
          </p:cNvSpPr>
          <p:nvPr userDrawn="1"/>
        </p:nvSpPr>
        <p:spPr>
          <a:xfrm>
            <a:off x="242888" y="174625"/>
            <a:ext cx="8229600" cy="328613"/>
          </a:xfrm>
          <a:prstGeom prst="rect">
            <a:avLst/>
          </a:prstGeom>
        </p:spPr>
        <p:txBody>
          <a:bodyPr anchor="ct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1800" b="1">
                <a:solidFill>
                  <a:srgbClr val="FFFFFF"/>
                </a:solidFill>
              </a:rPr>
              <a:t>PHYSICS AT WORK</a:t>
            </a:r>
          </a:p>
        </p:txBody>
      </p:sp>
    </p:spTree>
    <p:extLst>
      <p:ext uri="{BB962C8B-B14F-4D97-AF65-F5344CB8AC3E}">
        <p14:creationId xmlns:p14="http://schemas.microsoft.com/office/powerpoint/2010/main" val="3655066695"/>
      </p:ext>
    </p:extLst>
  </p:cSld>
  <p:clrMapOvr>
    <a:masterClrMapping/>
  </p:clrMapOvr>
  <p:transition advClick="0" advTm="30000"/>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42107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6282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86338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10426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3360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Physics Lesson">
    <p:spTree>
      <p:nvGrpSpPr>
        <p:cNvPr id="1" name=""/>
        <p:cNvGrpSpPr/>
        <p:nvPr/>
      </p:nvGrpSpPr>
      <p:grpSpPr>
        <a:xfrm>
          <a:off x="0" y="0"/>
          <a:ext cx="0" cy="0"/>
          <a:chOff x="0" y="0"/>
          <a:chExt cx="0" cy="0"/>
        </a:xfrm>
      </p:grpSpPr>
      <p:sp>
        <p:nvSpPr>
          <p:cNvPr id="8" name="Title Placeholder 1"/>
          <p:cNvSpPr txBox="1">
            <a:spLocks/>
          </p:cNvSpPr>
          <p:nvPr userDrawn="1"/>
        </p:nvSpPr>
        <p:spPr>
          <a:xfrm>
            <a:off x="242888" y="174625"/>
            <a:ext cx="8229600" cy="328613"/>
          </a:xfrm>
          <a:prstGeom prst="rect">
            <a:avLst/>
          </a:prstGeom>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25 SECONDS OF PHYSICS</a:t>
            </a:r>
          </a:p>
        </p:txBody>
      </p:sp>
      <p:sp>
        <p:nvSpPr>
          <p:cNvPr id="11" name="Picture Placeholder 10"/>
          <p:cNvSpPr>
            <a:spLocks noGrp="1"/>
          </p:cNvSpPr>
          <p:nvPr>
            <p:ph type="pic" sz="quarter" idx="14"/>
          </p:nvPr>
        </p:nvSpPr>
        <p:spPr>
          <a:xfrm>
            <a:off x="6297283" y="1175577"/>
            <a:ext cx="2651363" cy="2283615"/>
          </a:xfrm>
          <a:prstGeom prst="rect">
            <a:avLst/>
          </a:prstGeom>
        </p:spPr>
        <p:txBody>
          <a:bodyPr vert="horz"/>
          <a:lstStyle/>
          <a:p>
            <a:pPr lvl="0"/>
            <a:endParaRPr lang="en-US" noProof="0" dirty="0"/>
          </a:p>
        </p:txBody>
      </p:sp>
      <p:sp>
        <p:nvSpPr>
          <p:cNvPr id="13" name="Content Placeholder 11"/>
          <p:cNvSpPr>
            <a:spLocks noGrp="1"/>
          </p:cNvSpPr>
          <p:nvPr>
            <p:ph sz="quarter" idx="15"/>
          </p:nvPr>
        </p:nvSpPr>
        <p:spPr>
          <a:xfrm>
            <a:off x="242887" y="1175577"/>
            <a:ext cx="5881867" cy="2283615"/>
          </a:xfrm>
          <a:prstGeom prst="rect">
            <a:avLst/>
          </a:prstGeom>
        </p:spPr>
        <p:txBody>
          <a:bodyPr vert="horz"/>
          <a:lstStyle/>
          <a:p>
            <a:pPr lvl="0"/>
            <a:r>
              <a:rPr lang="en-US" dirty="0"/>
              <a:t>Click to edit Master text styles</a:t>
            </a:r>
          </a:p>
        </p:txBody>
      </p:sp>
      <p:sp>
        <p:nvSpPr>
          <p:cNvPr id="16" name="Text Placeholder 16"/>
          <p:cNvSpPr>
            <a:spLocks noGrp="1"/>
          </p:cNvSpPr>
          <p:nvPr>
            <p:ph type="body" sz="quarter" idx="16"/>
          </p:nvPr>
        </p:nvSpPr>
        <p:spPr>
          <a:xfrm>
            <a:off x="243135" y="660329"/>
            <a:ext cx="8567490" cy="374148"/>
          </a:xfrm>
          <a:prstGeom prst="rect">
            <a:avLst/>
          </a:prstGeom>
        </p:spPr>
        <p:txBody>
          <a:bodyPr vert="horz"/>
          <a:lstStyle>
            <a:lvl1pPr>
              <a:defRPr sz="2400" b="1"/>
            </a:lvl1pPr>
          </a:lstStyle>
          <a:p>
            <a:pPr lvl="0"/>
            <a:r>
              <a:rPr lang="en-US"/>
              <a:t>Click to edit Master text styles</a:t>
            </a:r>
          </a:p>
        </p:txBody>
      </p:sp>
      <p:sp>
        <p:nvSpPr>
          <p:cNvPr id="12" name="Text Placeholder 11"/>
          <p:cNvSpPr>
            <a:spLocks noGrp="1"/>
          </p:cNvSpPr>
          <p:nvPr>
            <p:ph type="body" sz="quarter" idx="18"/>
          </p:nvPr>
        </p:nvSpPr>
        <p:spPr>
          <a:xfrm>
            <a:off x="3286125" y="3605213"/>
            <a:ext cx="5662613" cy="269207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7"/>
          <p:cNvSpPr>
            <a:spLocks noGrp="1"/>
          </p:cNvSpPr>
          <p:nvPr>
            <p:ph type="body" sz="quarter" idx="19"/>
          </p:nvPr>
        </p:nvSpPr>
        <p:spPr>
          <a:xfrm>
            <a:off x="243135" y="5814219"/>
            <a:ext cx="2914650" cy="328612"/>
          </a:xfrm>
          <a:prstGeom prst="rect">
            <a:avLst/>
          </a:prstGeom>
        </p:spPr>
        <p:txBody>
          <a:bodyPr/>
          <a:lstStyle/>
          <a:p>
            <a:pPr lvl="0"/>
            <a:r>
              <a:rPr lang="en-US" dirty="0"/>
              <a:t>Click to edit Master text styles</a:t>
            </a:r>
          </a:p>
        </p:txBody>
      </p:sp>
      <p:sp>
        <p:nvSpPr>
          <p:cNvPr id="9" name="Picture Placeholder 8"/>
          <p:cNvSpPr>
            <a:spLocks noGrp="1"/>
          </p:cNvSpPr>
          <p:nvPr>
            <p:ph type="pic" sz="quarter" idx="17"/>
          </p:nvPr>
        </p:nvSpPr>
        <p:spPr>
          <a:xfrm>
            <a:off x="242888" y="3605213"/>
            <a:ext cx="2914650" cy="2044700"/>
          </a:xfrm>
          <a:prstGeom prst="rect">
            <a:avLst/>
          </a:prstGeom>
        </p:spPr>
        <p:txBody>
          <a:bodyPr/>
          <a:lstStyle/>
          <a:p>
            <a:pPr lvl="0"/>
            <a:endParaRPr lang="en-US" noProof="0" dirty="0"/>
          </a:p>
        </p:txBody>
      </p:sp>
    </p:spTree>
    <p:extLst>
      <p:ext uri="{BB962C8B-B14F-4D97-AF65-F5344CB8AC3E}">
        <p14:creationId xmlns:p14="http://schemas.microsoft.com/office/powerpoint/2010/main" val="17879815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98843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89370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44420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79293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38184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92204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93961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72118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11396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5148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ysics Lesson blank">
    <p:spTree>
      <p:nvGrpSpPr>
        <p:cNvPr id="1" name=""/>
        <p:cNvGrpSpPr/>
        <p:nvPr/>
      </p:nvGrpSpPr>
      <p:grpSpPr>
        <a:xfrm>
          <a:off x="0" y="0"/>
          <a:ext cx="0" cy="0"/>
          <a:chOff x="0" y="0"/>
          <a:chExt cx="0" cy="0"/>
        </a:xfrm>
      </p:grpSpPr>
      <p:sp>
        <p:nvSpPr>
          <p:cNvPr id="2" name="Title Placeholder 1"/>
          <p:cNvSpPr txBox="1">
            <a:spLocks/>
          </p:cNvSpPr>
          <p:nvPr userDrawn="1"/>
        </p:nvSpPr>
        <p:spPr>
          <a:xfrm>
            <a:off x="242888" y="174625"/>
            <a:ext cx="8229600" cy="328613"/>
          </a:xfrm>
          <a:prstGeom prst="rect">
            <a:avLst/>
          </a:prstGeom>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25 SECONDS OF PHYSICS</a:t>
            </a:r>
          </a:p>
        </p:txBody>
      </p:sp>
    </p:spTree>
    <p:extLst>
      <p:ext uri="{BB962C8B-B14F-4D97-AF65-F5344CB8AC3E}">
        <p14:creationId xmlns:p14="http://schemas.microsoft.com/office/powerpoint/2010/main" val="1761189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28003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10915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511620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34458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40868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07260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836567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80206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9929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19D9D-98D8-1C47-AAAD-9CE2BDAB7F08}" type="datetimeFigureOut">
              <a:rPr lang="en-US" smtClean="0">
                <a:solidFill>
                  <a:prstClr val="black">
                    <a:tint val="75000"/>
                  </a:prstClr>
                </a:solidFill>
                <a:latin typeface="Calibri"/>
              </a:rPr>
              <a:pPr/>
              <a:t>4/16/2020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1C98FF-5A69-A84C-8EB9-757E7FB488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479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theme" Target="../theme/theme1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 Id="rId9" Type="http://schemas.openxmlformats.org/officeDocument/2006/relationships/image" Target="../media/image2.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6.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0.xml"/><Relationship Id="rId4"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4727" y="-92364"/>
            <a:ext cx="9582727" cy="708314"/>
          </a:xfrm>
          <a:prstGeom prst="rect">
            <a:avLst/>
          </a:prstGeom>
          <a:solidFill>
            <a:srgbClr val="B92326"/>
          </a:solidFill>
          <a:ln>
            <a:noFill/>
          </a:ln>
          <a:effectLst>
            <a:innerShdw blurRad="63500" dist="50800" dir="54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sz="1800">
              <a:solidFill>
                <a:srgbClr val="FFFFFF"/>
              </a:solidFill>
              <a:cs typeface="Arial" pitchFamily="34" charset="0"/>
            </a:endParaRPr>
          </a:p>
        </p:txBody>
      </p:sp>
      <p:sp>
        <p:nvSpPr>
          <p:cNvPr id="1029" name="Title Placeholder 1"/>
          <p:cNvSpPr>
            <a:spLocks noGrp="1"/>
          </p:cNvSpPr>
          <p:nvPr>
            <p:ph type="title"/>
          </p:nvPr>
        </p:nvSpPr>
        <p:spPr bwMode="auto">
          <a:xfrm>
            <a:off x="242888" y="174625"/>
            <a:ext cx="8229600"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PHYSICIST PROFILE</a:t>
            </a:r>
          </a:p>
        </p:txBody>
      </p:sp>
      <p:pic>
        <p:nvPicPr>
          <p:cNvPr id="1030" name="Picture 10" descr="blackPIlogo.psd"/>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66000" y="6373813"/>
            <a:ext cx="796925"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1" name="Picture 11" descr="original aps logo.ai"/>
          <p:cNvPicPr>
            <a:picLocks noChangeAspect="1"/>
          </p:cNvPicPr>
          <p:nvPr/>
        </p:nvPicPr>
        <p:blipFill>
          <a:blip r:embed="rId9">
            <a:extLst>
              <a:ext uri="{28A0092B-C50C-407E-A947-70E740481C1C}">
                <a14:useLocalDpi xmlns:a14="http://schemas.microsoft.com/office/drawing/2010/main" val="0"/>
              </a:ext>
            </a:extLst>
          </a:blip>
          <a:srcRect l="25468" t="25758" r="21373" b="36868"/>
          <a:stretch>
            <a:fillRect/>
          </a:stretch>
        </p:blipFill>
        <p:spPr bwMode="auto">
          <a:xfrm>
            <a:off x="8255000" y="6327775"/>
            <a:ext cx="458788"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428" r:id="rId1"/>
    <p:sldLayoutId id="2147485429" r:id="rId2"/>
    <p:sldLayoutId id="2147485430" r:id="rId3"/>
    <p:sldLayoutId id="2147485420" r:id="rId4"/>
    <p:sldLayoutId id="2147485436" r:id="rId5"/>
    <p:sldLayoutId id="2147485438" r:id="rId6"/>
  </p:sldLayoutIdLst>
  <p:txStyles>
    <p:titleStyle>
      <a:lvl1pPr algn="l" defTabSz="457200" rtl="0" eaLnBrk="0" fontAlgn="base" hangingPunct="0">
        <a:spcBef>
          <a:spcPct val="0"/>
        </a:spcBef>
        <a:spcAft>
          <a:spcPct val="0"/>
        </a:spcAft>
        <a:defRPr b="1" kern="1200">
          <a:solidFill>
            <a:schemeClr val="bg1"/>
          </a:solidFill>
          <a:latin typeface="+mj-lt"/>
          <a:ea typeface="ＭＳ Ｐゴシック" charset="0"/>
          <a:cs typeface="ＭＳ Ｐゴシック" charset="0"/>
        </a:defRPr>
      </a:lvl1pPr>
      <a:lvl2pPr algn="l" defTabSz="457200" rtl="0" eaLnBrk="0" fontAlgn="base" hangingPunct="0">
        <a:spcBef>
          <a:spcPct val="0"/>
        </a:spcBef>
        <a:spcAft>
          <a:spcPct val="0"/>
        </a:spcAft>
        <a:defRPr b="1">
          <a:solidFill>
            <a:schemeClr val="bg1"/>
          </a:solidFill>
          <a:latin typeface="Arial" pitchFamily="34" charset="0"/>
          <a:ea typeface="ＭＳ Ｐゴシック" charset="0"/>
          <a:cs typeface="ＭＳ Ｐゴシック" charset="0"/>
        </a:defRPr>
      </a:lvl2pPr>
      <a:lvl3pPr algn="l" defTabSz="457200" rtl="0" eaLnBrk="0" fontAlgn="base" hangingPunct="0">
        <a:spcBef>
          <a:spcPct val="0"/>
        </a:spcBef>
        <a:spcAft>
          <a:spcPct val="0"/>
        </a:spcAft>
        <a:defRPr b="1">
          <a:solidFill>
            <a:schemeClr val="bg1"/>
          </a:solidFill>
          <a:latin typeface="Arial" pitchFamily="34" charset="0"/>
          <a:ea typeface="ＭＳ Ｐゴシック" charset="0"/>
          <a:cs typeface="ＭＳ Ｐゴシック" charset="0"/>
        </a:defRPr>
      </a:lvl3pPr>
      <a:lvl4pPr algn="l" defTabSz="457200" rtl="0" eaLnBrk="0" fontAlgn="base" hangingPunct="0">
        <a:spcBef>
          <a:spcPct val="0"/>
        </a:spcBef>
        <a:spcAft>
          <a:spcPct val="0"/>
        </a:spcAft>
        <a:defRPr b="1">
          <a:solidFill>
            <a:schemeClr val="bg1"/>
          </a:solidFill>
          <a:latin typeface="Arial" pitchFamily="34" charset="0"/>
          <a:ea typeface="ＭＳ Ｐゴシック" charset="0"/>
          <a:cs typeface="ＭＳ Ｐゴシック" charset="0"/>
        </a:defRPr>
      </a:lvl4pPr>
      <a:lvl5pPr algn="l" defTabSz="457200" rtl="0" eaLnBrk="0" fontAlgn="base" hangingPunct="0">
        <a:spcBef>
          <a:spcPct val="0"/>
        </a:spcBef>
        <a:spcAft>
          <a:spcPct val="0"/>
        </a:spcAft>
        <a:defRPr b="1">
          <a:solidFill>
            <a:schemeClr val="bg1"/>
          </a:solidFill>
          <a:latin typeface="Arial" pitchFamily="34" charset="0"/>
          <a:ea typeface="ＭＳ Ｐゴシック" charset="0"/>
          <a:cs typeface="ＭＳ Ｐゴシック" charset="0"/>
        </a:defRPr>
      </a:lvl5pPr>
      <a:lvl6pPr marL="457200" algn="l" defTabSz="457200" rtl="0" fontAlgn="base">
        <a:spcBef>
          <a:spcPct val="0"/>
        </a:spcBef>
        <a:spcAft>
          <a:spcPct val="0"/>
        </a:spcAft>
        <a:defRPr b="1">
          <a:solidFill>
            <a:schemeClr val="bg1"/>
          </a:solidFill>
          <a:latin typeface="Arial" pitchFamily="34" charset="0"/>
        </a:defRPr>
      </a:lvl6pPr>
      <a:lvl7pPr marL="914400" algn="l" defTabSz="457200" rtl="0" fontAlgn="base">
        <a:spcBef>
          <a:spcPct val="0"/>
        </a:spcBef>
        <a:spcAft>
          <a:spcPct val="0"/>
        </a:spcAft>
        <a:defRPr b="1">
          <a:solidFill>
            <a:schemeClr val="bg1"/>
          </a:solidFill>
          <a:latin typeface="Arial" pitchFamily="34" charset="0"/>
        </a:defRPr>
      </a:lvl7pPr>
      <a:lvl8pPr marL="1371600" algn="l" defTabSz="457200" rtl="0" fontAlgn="base">
        <a:spcBef>
          <a:spcPct val="0"/>
        </a:spcBef>
        <a:spcAft>
          <a:spcPct val="0"/>
        </a:spcAft>
        <a:defRPr b="1">
          <a:solidFill>
            <a:schemeClr val="bg1"/>
          </a:solidFill>
          <a:latin typeface="Arial" pitchFamily="34" charset="0"/>
        </a:defRPr>
      </a:lvl8pPr>
      <a:lvl9pPr marL="1828800" algn="l" defTabSz="457200" rtl="0" fontAlgn="base">
        <a:spcBef>
          <a:spcPct val="0"/>
        </a:spcBef>
        <a:spcAft>
          <a:spcPct val="0"/>
        </a:spcAft>
        <a:defRPr b="1">
          <a:solidFill>
            <a:schemeClr val="bg1"/>
          </a:solidFill>
          <a:latin typeface="Arial" pitchFamily="34" charset="0"/>
        </a:defRPr>
      </a:lvl9pPr>
    </p:titleStyle>
    <p:bodyStyle>
      <a:lvl1pPr marL="342900" indent="-342900" algn="l" defTabSz="457200" rtl="0" eaLnBrk="0" fontAlgn="base" hangingPunct="0">
        <a:spcBef>
          <a:spcPct val="20000"/>
        </a:spcBef>
        <a:spcAft>
          <a:spcPct val="0"/>
        </a:spcAft>
        <a:buFont typeface="Arial" charset="0"/>
        <a:defRPr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4727" y="-92364"/>
            <a:ext cx="9582727" cy="708314"/>
          </a:xfrm>
          <a:prstGeom prst="rect">
            <a:avLst/>
          </a:prstGeom>
          <a:solidFill>
            <a:srgbClr val="B92326"/>
          </a:solidFill>
          <a:ln>
            <a:noFill/>
          </a:ln>
          <a:effectLst>
            <a:innerShdw blurRad="63500" dist="50800" dir="54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sz="1800">
              <a:solidFill>
                <a:srgbClr val="FFFFFF"/>
              </a:solidFill>
              <a:latin typeface="Arial"/>
              <a:cs typeface="Arial" pitchFamily="34" charset="0"/>
            </a:endParaRPr>
          </a:p>
        </p:txBody>
      </p:sp>
      <p:sp>
        <p:nvSpPr>
          <p:cNvPr id="1029" name="Title Placeholder 1"/>
          <p:cNvSpPr>
            <a:spLocks noGrp="1"/>
          </p:cNvSpPr>
          <p:nvPr>
            <p:ph type="title"/>
          </p:nvPr>
        </p:nvSpPr>
        <p:spPr bwMode="auto">
          <a:xfrm>
            <a:off x="242888" y="174625"/>
            <a:ext cx="8229600"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PHYSICIST PROFILE</a:t>
            </a:r>
          </a:p>
        </p:txBody>
      </p:sp>
      <p:pic>
        <p:nvPicPr>
          <p:cNvPr id="1030" name="Picture 10" descr="blackPIlogo.psd"/>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66000" y="6373813"/>
            <a:ext cx="796925"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1" name="Picture 11" descr="original aps logo.ai"/>
          <p:cNvPicPr>
            <a:picLocks noChangeAspect="1"/>
          </p:cNvPicPr>
          <p:nvPr/>
        </p:nvPicPr>
        <p:blipFill>
          <a:blip r:embed="rId9">
            <a:extLst>
              <a:ext uri="{28A0092B-C50C-407E-A947-70E740481C1C}">
                <a14:useLocalDpi xmlns:a14="http://schemas.microsoft.com/office/drawing/2010/main" val="0"/>
              </a:ext>
            </a:extLst>
          </a:blip>
          <a:srcRect l="25468" t="25758" r="21373" b="36868"/>
          <a:stretch>
            <a:fillRect/>
          </a:stretch>
        </p:blipFill>
        <p:spPr bwMode="auto">
          <a:xfrm>
            <a:off x="8255000" y="6327775"/>
            <a:ext cx="458788"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49925553"/>
      </p:ext>
    </p:extLst>
  </p:cSld>
  <p:clrMap bg1="lt1" tx1="dk1" bg2="lt2" tx2="dk2" accent1="accent1" accent2="accent2" accent3="accent3" accent4="accent4" accent5="accent5" accent6="accent6" hlink="hlink" folHlink="folHlink"/>
  <p:sldLayoutIdLst>
    <p:sldLayoutId id="2147485512" r:id="rId1"/>
    <p:sldLayoutId id="2147485513" r:id="rId2"/>
    <p:sldLayoutId id="2147485514" r:id="rId3"/>
    <p:sldLayoutId id="2147485515" r:id="rId4"/>
    <p:sldLayoutId id="2147485516" r:id="rId5"/>
    <p:sldLayoutId id="2147485517" r:id="rId6"/>
  </p:sldLayoutIdLst>
  <p:txStyles>
    <p:titleStyle>
      <a:lvl1pPr algn="l" defTabSz="457200" rtl="0" eaLnBrk="0" fontAlgn="base" hangingPunct="0">
        <a:spcBef>
          <a:spcPct val="0"/>
        </a:spcBef>
        <a:spcAft>
          <a:spcPct val="0"/>
        </a:spcAft>
        <a:defRPr b="1" kern="1200">
          <a:solidFill>
            <a:schemeClr val="bg1"/>
          </a:solidFill>
          <a:latin typeface="+mj-lt"/>
          <a:ea typeface="ＭＳ Ｐゴシック" charset="0"/>
          <a:cs typeface="ＭＳ Ｐゴシック" charset="0"/>
        </a:defRPr>
      </a:lvl1pPr>
      <a:lvl2pPr algn="l" defTabSz="457200" rtl="0" eaLnBrk="0" fontAlgn="base" hangingPunct="0">
        <a:spcBef>
          <a:spcPct val="0"/>
        </a:spcBef>
        <a:spcAft>
          <a:spcPct val="0"/>
        </a:spcAft>
        <a:defRPr b="1">
          <a:solidFill>
            <a:schemeClr val="bg1"/>
          </a:solidFill>
          <a:latin typeface="Arial" pitchFamily="34" charset="0"/>
          <a:ea typeface="ＭＳ Ｐゴシック" charset="0"/>
          <a:cs typeface="ＭＳ Ｐゴシック" charset="0"/>
        </a:defRPr>
      </a:lvl2pPr>
      <a:lvl3pPr algn="l" defTabSz="457200" rtl="0" eaLnBrk="0" fontAlgn="base" hangingPunct="0">
        <a:spcBef>
          <a:spcPct val="0"/>
        </a:spcBef>
        <a:spcAft>
          <a:spcPct val="0"/>
        </a:spcAft>
        <a:defRPr b="1">
          <a:solidFill>
            <a:schemeClr val="bg1"/>
          </a:solidFill>
          <a:latin typeface="Arial" pitchFamily="34" charset="0"/>
          <a:ea typeface="ＭＳ Ｐゴシック" charset="0"/>
          <a:cs typeface="ＭＳ Ｐゴシック" charset="0"/>
        </a:defRPr>
      </a:lvl3pPr>
      <a:lvl4pPr algn="l" defTabSz="457200" rtl="0" eaLnBrk="0" fontAlgn="base" hangingPunct="0">
        <a:spcBef>
          <a:spcPct val="0"/>
        </a:spcBef>
        <a:spcAft>
          <a:spcPct val="0"/>
        </a:spcAft>
        <a:defRPr b="1">
          <a:solidFill>
            <a:schemeClr val="bg1"/>
          </a:solidFill>
          <a:latin typeface="Arial" pitchFamily="34" charset="0"/>
          <a:ea typeface="ＭＳ Ｐゴシック" charset="0"/>
          <a:cs typeface="ＭＳ Ｐゴシック" charset="0"/>
        </a:defRPr>
      </a:lvl4pPr>
      <a:lvl5pPr algn="l" defTabSz="457200" rtl="0" eaLnBrk="0" fontAlgn="base" hangingPunct="0">
        <a:spcBef>
          <a:spcPct val="0"/>
        </a:spcBef>
        <a:spcAft>
          <a:spcPct val="0"/>
        </a:spcAft>
        <a:defRPr b="1">
          <a:solidFill>
            <a:schemeClr val="bg1"/>
          </a:solidFill>
          <a:latin typeface="Arial" pitchFamily="34" charset="0"/>
          <a:ea typeface="ＭＳ Ｐゴシック" charset="0"/>
          <a:cs typeface="ＭＳ Ｐゴシック" charset="0"/>
        </a:defRPr>
      </a:lvl5pPr>
      <a:lvl6pPr marL="457200" algn="l" defTabSz="457200" rtl="0" fontAlgn="base">
        <a:spcBef>
          <a:spcPct val="0"/>
        </a:spcBef>
        <a:spcAft>
          <a:spcPct val="0"/>
        </a:spcAft>
        <a:defRPr b="1">
          <a:solidFill>
            <a:schemeClr val="bg1"/>
          </a:solidFill>
          <a:latin typeface="Arial" pitchFamily="34" charset="0"/>
        </a:defRPr>
      </a:lvl6pPr>
      <a:lvl7pPr marL="914400" algn="l" defTabSz="457200" rtl="0" fontAlgn="base">
        <a:spcBef>
          <a:spcPct val="0"/>
        </a:spcBef>
        <a:spcAft>
          <a:spcPct val="0"/>
        </a:spcAft>
        <a:defRPr b="1">
          <a:solidFill>
            <a:schemeClr val="bg1"/>
          </a:solidFill>
          <a:latin typeface="Arial" pitchFamily="34" charset="0"/>
        </a:defRPr>
      </a:lvl7pPr>
      <a:lvl8pPr marL="1371600" algn="l" defTabSz="457200" rtl="0" fontAlgn="base">
        <a:spcBef>
          <a:spcPct val="0"/>
        </a:spcBef>
        <a:spcAft>
          <a:spcPct val="0"/>
        </a:spcAft>
        <a:defRPr b="1">
          <a:solidFill>
            <a:schemeClr val="bg1"/>
          </a:solidFill>
          <a:latin typeface="Arial" pitchFamily="34" charset="0"/>
        </a:defRPr>
      </a:lvl8pPr>
      <a:lvl9pPr marL="1828800" algn="l" defTabSz="457200" rtl="0" fontAlgn="base">
        <a:spcBef>
          <a:spcPct val="0"/>
        </a:spcBef>
        <a:spcAft>
          <a:spcPct val="0"/>
        </a:spcAft>
        <a:defRPr b="1">
          <a:solidFill>
            <a:schemeClr val="bg1"/>
          </a:solidFill>
          <a:latin typeface="Arial" pitchFamily="34" charset="0"/>
        </a:defRPr>
      </a:lvl9pPr>
    </p:titleStyle>
    <p:bodyStyle>
      <a:lvl1pPr marL="342900" indent="-342900" algn="l" defTabSz="457200" rtl="0" eaLnBrk="0" fontAlgn="base" hangingPunct="0">
        <a:spcBef>
          <a:spcPct val="20000"/>
        </a:spcBef>
        <a:spcAft>
          <a:spcPct val="0"/>
        </a:spcAft>
        <a:buFont typeface="Arial" charset="0"/>
        <a:defRPr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0319D9D-98D8-1C47-AAAD-9CE2BDAB7F08}" type="datetimeFigureOut">
              <a:rPr lang="en-US" smtClean="0">
                <a:solidFill>
                  <a:prstClr val="black">
                    <a:tint val="75000"/>
                  </a:prstClr>
                </a:solidFill>
                <a:latin typeface="Calibri"/>
              </a:rPr>
              <a:pPr fontAlgn="auto">
                <a:spcBef>
                  <a:spcPts val="0"/>
                </a:spcBef>
                <a:spcAft>
                  <a:spcPts val="0"/>
                </a:spcAft>
              </a:pPr>
              <a:t>4/16/2020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41C98FF-5A69-A84C-8EB9-757E7FB4886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0862451"/>
      </p:ext>
    </p:extLst>
  </p:cSld>
  <p:clrMap bg1="lt1" tx1="dk1" bg2="lt2" tx2="dk2" accent1="accent1" accent2="accent2" accent3="accent3" accent4="accent4" accent5="accent5" accent6="accent6" hlink="hlink" folHlink="folHlink"/>
  <p:sldLayoutIdLst>
    <p:sldLayoutId id="2147485519" r:id="rId1"/>
    <p:sldLayoutId id="2147485520" r:id="rId2"/>
    <p:sldLayoutId id="2147485521" r:id="rId3"/>
    <p:sldLayoutId id="2147485522" r:id="rId4"/>
    <p:sldLayoutId id="2147485523" r:id="rId5"/>
    <p:sldLayoutId id="2147485524" r:id="rId6"/>
    <p:sldLayoutId id="2147485525" r:id="rId7"/>
    <p:sldLayoutId id="2147485526" r:id="rId8"/>
    <p:sldLayoutId id="2147485527" r:id="rId9"/>
    <p:sldLayoutId id="2147485528" r:id="rId10"/>
    <p:sldLayoutId id="214748552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0319D9D-98D8-1C47-AAAD-9CE2BDAB7F08}" type="datetimeFigureOut">
              <a:rPr lang="en-US" smtClean="0">
                <a:solidFill>
                  <a:prstClr val="black">
                    <a:tint val="75000"/>
                  </a:prstClr>
                </a:solidFill>
                <a:latin typeface="Calibri"/>
              </a:rPr>
              <a:pPr fontAlgn="auto">
                <a:spcBef>
                  <a:spcPts val="0"/>
                </a:spcBef>
                <a:spcAft>
                  <a:spcPts val="0"/>
                </a:spcAft>
              </a:pPr>
              <a:t>4/16/2020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41C98FF-5A69-A84C-8EB9-757E7FB4886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403209"/>
      </p:ext>
    </p:extLst>
  </p:cSld>
  <p:clrMap bg1="lt1" tx1="dk1" bg2="lt2" tx2="dk2" accent1="accent1" accent2="accent2" accent3="accent3" accent4="accent4" accent5="accent5" accent6="accent6" hlink="hlink" folHlink="folHlink"/>
  <p:sldLayoutIdLst>
    <p:sldLayoutId id="2147485531" r:id="rId1"/>
    <p:sldLayoutId id="2147485532" r:id="rId2"/>
    <p:sldLayoutId id="2147485533" r:id="rId3"/>
    <p:sldLayoutId id="2147485534" r:id="rId4"/>
    <p:sldLayoutId id="2147485535" r:id="rId5"/>
    <p:sldLayoutId id="2147485536" r:id="rId6"/>
    <p:sldLayoutId id="2147485537" r:id="rId7"/>
    <p:sldLayoutId id="2147485538" r:id="rId8"/>
    <p:sldLayoutId id="2147485539" r:id="rId9"/>
    <p:sldLayoutId id="2147485540" r:id="rId10"/>
    <p:sldLayoutId id="214748554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0319D9D-98D8-1C47-AAAD-9CE2BDAB7F08}" type="datetimeFigureOut">
              <a:rPr lang="en-US" smtClean="0">
                <a:solidFill>
                  <a:prstClr val="black">
                    <a:tint val="75000"/>
                  </a:prstClr>
                </a:solidFill>
                <a:latin typeface="Calibri"/>
              </a:rPr>
              <a:pPr fontAlgn="auto">
                <a:spcBef>
                  <a:spcPts val="0"/>
                </a:spcBef>
                <a:spcAft>
                  <a:spcPts val="0"/>
                </a:spcAft>
              </a:pPr>
              <a:t>4/16/2020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41C98FF-5A69-A84C-8EB9-757E7FB4886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9722156"/>
      </p:ext>
    </p:extLst>
  </p:cSld>
  <p:clrMap bg1="lt1" tx1="dk1" bg2="lt2" tx2="dk2" accent1="accent1" accent2="accent2" accent3="accent3" accent4="accent4" accent5="accent5" accent6="accent6" hlink="hlink" folHlink="folHlink"/>
  <p:sldLayoutIdLst>
    <p:sldLayoutId id="2147485543" r:id="rId1"/>
    <p:sldLayoutId id="2147485544" r:id="rId2"/>
    <p:sldLayoutId id="2147485545" r:id="rId3"/>
    <p:sldLayoutId id="2147485546" r:id="rId4"/>
    <p:sldLayoutId id="2147485547" r:id="rId5"/>
    <p:sldLayoutId id="2147485548" r:id="rId6"/>
    <p:sldLayoutId id="2147485549" r:id="rId7"/>
    <p:sldLayoutId id="2147485550" r:id="rId8"/>
    <p:sldLayoutId id="2147485551" r:id="rId9"/>
    <p:sldLayoutId id="2147485552" r:id="rId10"/>
    <p:sldLayoutId id="214748555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0319D9D-98D8-1C47-AAAD-9CE2BDAB7F08}" type="datetimeFigureOut">
              <a:rPr lang="en-US" smtClean="0">
                <a:solidFill>
                  <a:prstClr val="black">
                    <a:tint val="75000"/>
                  </a:prstClr>
                </a:solidFill>
                <a:latin typeface="Calibri"/>
                <a:ea typeface="+mn-ea"/>
                <a:cs typeface="+mn-cs"/>
              </a:rPr>
              <a:pPr fontAlgn="auto">
                <a:spcBef>
                  <a:spcPts val="0"/>
                </a:spcBef>
                <a:spcAft>
                  <a:spcPts val="0"/>
                </a:spcAft>
              </a:pPr>
              <a:t>4/16/2020</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41C98FF-5A69-A84C-8EB9-757E7FB48866}"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1580554"/>
      </p:ext>
    </p:extLst>
  </p:cSld>
  <p:clrMap bg1="lt1" tx1="dk1" bg2="lt2" tx2="dk2" accent1="accent1" accent2="accent2" accent3="accent3" accent4="accent4" accent5="accent5" accent6="accent6" hlink="hlink" folHlink="folHlink"/>
  <p:sldLayoutIdLst>
    <p:sldLayoutId id="2147485555" r:id="rId1"/>
    <p:sldLayoutId id="2147485556" r:id="rId2"/>
    <p:sldLayoutId id="2147485557" r:id="rId3"/>
    <p:sldLayoutId id="2147485558" r:id="rId4"/>
    <p:sldLayoutId id="2147485559" r:id="rId5"/>
    <p:sldLayoutId id="2147485560" r:id="rId6"/>
    <p:sldLayoutId id="2147485561" r:id="rId7"/>
    <p:sldLayoutId id="2147485562" r:id="rId8"/>
    <p:sldLayoutId id="2147485563" r:id="rId9"/>
    <p:sldLayoutId id="2147485564" r:id="rId10"/>
    <p:sldLayoutId id="214748556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0319D9D-98D8-1C47-AAAD-9CE2BDAB7F08}" type="datetimeFigureOut">
              <a:rPr lang="en-US" smtClean="0">
                <a:solidFill>
                  <a:prstClr val="black">
                    <a:tint val="75000"/>
                  </a:prstClr>
                </a:solidFill>
                <a:latin typeface="Calibri"/>
              </a:rPr>
              <a:pPr fontAlgn="auto">
                <a:spcBef>
                  <a:spcPts val="0"/>
                </a:spcBef>
                <a:spcAft>
                  <a:spcPts val="0"/>
                </a:spcAft>
              </a:pPr>
              <a:t>4/16/2020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41C98FF-5A69-A84C-8EB9-757E7FB4886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5677408"/>
      </p:ext>
    </p:extLst>
  </p:cSld>
  <p:clrMap bg1="lt1" tx1="dk1" bg2="lt2" tx2="dk2" accent1="accent1" accent2="accent2" accent3="accent3" accent4="accent4" accent5="accent5" accent6="accent6" hlink="hlink" folHlink="folHlink"/>
  <p:sldLayoutIdLst>
    <p:sldLayoutId id="2147485567" r:id="rId1"/>
    <p:sldLayoutId id="2147485568" r:id="rId2"/>
    <p:sldLayoutId id="2147485569" r:id="rId3"/>
    <p:sldLayoutId id="2147485570" r:id="rId4"/>
    <p:sldLayoutId id="2147485571" r:id="rId5"/>
    <p:sldLayoutId id="2147485572" r:id="rId6"/>
    <p:sldLayoutId id="2147485573" r:id="rId7"/>
    <p:sldLayoutId id="2147485574" r:id="rId8"/>
    <p:sldLayoutId id="2147485575" r:id="rId9"/>
    <p:sldLayoutId id="2147485576" r:id="rId10"/>
    <p:sldLayoutId id="214748557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0319D9D-98D8-1C47-AAAD-9CE2BDAB7F08}" type="datetimeFigureOut">
              <a:rPr lang="en-US" smtClean="0">
                <a:solidFill>
                  <a:prstClr val="black">
                    <a:tint val="75000"/>
                  </a:prstClr>
                </a:solidFill>
                <a:latin typeface="Calibri"/>
                <a:ea typeface="+mn-ea"/>
                <a:cs typeface="+mn-cs"/>
              </a:rPr>
              <a:pPr fontAlgn="auto">
                <a:spcBef>
                  <a:spcPts val="0"/>
                </a:spcBef>
                <a:spcAft>
                  <a:spcPts val="0"/>
                </a:spcAft>
              </a:pPr>
              <a:t>4/16/2020</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41C98FF-5A69-A84C-8EB9-757E7FB48866}"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40270488"/>
      </p:ext>
    </p:extLst>
  </p:cSld>
  <p:clrMap bg1="lt1" tx1="dk1" bg2="lt2" tx2="dk2" accent1="accent1" accent2="accent2" accent3="accent3" accent4="accent4" accent5="accent5" accent6="accent6" hlink="hlink" folHlink="folHlink"/>
  <p:sldLayoutIdLst>
    <p:sldLayoutId id="2147485579" r:id="rId1"/>
    <p:sldLayoutId id="2147485580" r:id="rId2"/>
    <p:sldLayoutId id="2147485581" r:id="rId3"/>
    <p:sldLayoutId id="2147485582" r:id="rId4"/>
    <p:sldLayoutId id="2147485583" r:id="rId5"/>
    <p:sldLayoutId id="2147485584" r:id="rId6"/>
    <p:sldLayoutId id="2147485585" r:id="rId7"/>
    <p:sldLayoutId id="2147485586" r:id="rId8"/>
    <p:sldLayoutId id="2147485587" r:id="rId9"/>
    <p:sldLayoutId id="2147485588" r:id="rId10"/>
    <p:sldLayoutId id="214748558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50091" y="-115455"/>
            <a:ext cx="9467273" cy="731405"/>
          </a:xfrm>
          <a:prstGeom prst="rect">
            <a:avLst/>
          </a:prstGeom>
          <a:solidFill>
            <a:srgbClr val="F4BD30"/>
          </a:solidFill>
          <a:ln>
            <a:noFill/>
          </a:ln>
          <a:effectLst>
            <a:innerShdw blurRad="63500" dist="50800" dir="54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sz="1800">
              <a:solidFill>
                <a:srgbClr val="FFFFFF"/>
              </a:solidFill>
              <a:cs typeface="Arial" pitchFamily="34" charset="0"/>
            </a:endParaRPr>
          </a:p>
        </p:txBody>
      </p:sp>
      <p:sp>
        <p:nvSpPr>
          <p:cNvPr id="8197" name="Title Placeholder 1"/>
          <p:cNvSpPr>
            <a:spLocks noGrp="1"/>
          </p:cNvSpPr>
          <p:nvPr>
            <p:ph type="title"/>
          </p:nvPr>
        </p:nvSpPr>
        <p:spPr bwMode="auto">
          <a:xfrm>
            <a:off x="242888" y="174625"/>
            <a:ext cx="8229600"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25 SECONDS OF PHYSICS</a:t>
            </a:r>
          </a:p>
        </p:txBody>
      </p:sp>
      <p:pic>
        <p:nvPicPr>
          <p:cNvPr id="8198" name="Picture 10" descr="blackPIlogo.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66000" y="6373813"/>
            <a:ext cx="796925"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9" name="Picture 11" descr="original aps logo.ai"/>
          <p:cNvPicPr>
            <a:picLocks noChangeAspect="1"/>
          </p:cNvPicPr>
          <p:nvPr/>
        </p:nvPicPr>
        <p:blipFill>
          <a:blip r:embed="rId6">
            <a:extLst>
              <a:ext uri="{28A0092B-C50C-407E-A947-70E740481C1C}">
                <a14:useLocalDpi xmlns:a14="http://schemas.microsoft.com/office/drawing/2010/main" val="0"/>
              </a:ext>
            </a:extLst>
          </a:blip>
          <a:srcRect l="25468" t="25758" r="21373" b="36868"/>
          <a:stretch>
            <a:fillRect/>
          </a:stretch>
        </p:blipFill>
        <p:spPr bwMode="auto">
          <a:xfrm>
            <a:off x="8255000" y="6327775"/>
            <a:ext cx="458788"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432" r:id="rId1"/>
    <p:sldLayoutId id="2147485433" r:id="rId2"/>
    <p:sldLayoutId id="2147485434" r:id="rId3"/>
  </p:sldLayoutIdLst>
  <p:txStyles>
    <p:titleStyle>
      <a:lvl1pPr algn="l" defTabSz="457200" rtl="0" eaLnBrk="0" fontAlgn="base" hangingPunct="0">
        <a:spcBef>
          <a:spcPct val="0"/>
        </a:spcBef>
        <a:spcAft>
          <a:spcPct val="0"/>
        </a:spcAft>
        <a:defRPr b="1" kern="1200">
          <a:solidFill>
            <a:schemeClr val="tx1"/>
          </a:solidFill>
          <a:latin typeface="+mj-lt"/>
          <a:ea typeface="ＭＳ Ｐゴシック" charset="0"/>
          <a:cs typeface="ＭＳ Ｐゴシック" charset="0"/>
        </a:defRPr>
      </a:lvl1pPr>
      <a:lvl2pPr algn="l" defTabSz="457200" rtl="0" eaLnBrk="0" fontAlgn="base" hangingPunct="0">
        <a:spcBef>
          <a:spcPct val="0"/>
        </a:spcBef>
        <a:spcAft>
          <a:spcPct val="0"/>
        </a:spcAft>
        <a:defRPr b="1">
          <a:solidFill>
            <a:schemeClr val="tx1"/>
          </a:solidFill>
          <a:latin typeface="Arial" pitchFamily="34" charset="0"/>
          <a:ea typeface="ＭＳ Ｐゴシック" charset="0"/>
          <a:cs typeface="ＭＳ Ｐゴシック" charset="0"/>
        </a:defRPr>
      </a:lvl2pPr>
      <a:lvl3pPr algn="l" defTabSz="457200" rtl="0" eaLnBrk="0" fontAlgn="base" hangingPunct="0">
        <a:spcBef>
          <a:spcPct val="0"/>
        </a:spcBef>
        <a:spcAft>
          <a:spcPct val="0"/>
        </a:spcAft>
        <a:defRPr b="1">
          <a:solidFill>
            <a:schemeClr val="tx1"/>
          </a:solidFill>
          <a:latin typeface="Arial" pitchFamily="34" charset="0"/>
          <a:ea typeface="ＭＳ Ｐゴシック" charset="0"/>
          <a:cs typeface="ＭＳ Ｐゴシック" charset="0"/>
        </a:defRPr>
      </a:lvl3pPr>
      <a:lvl4pPr algn="l" defTabSz="457200" rtl="0" eaLnBrk="0" fontAlgn="base" hangingPunct="0">
        <a:spcBef>
          <a:spcPct val="0"/>
        </a:spcBef>
        <a:spcAft>
          <a:spcPct val="0"/>
        </a:spcAft>
        <a:defRPr b="1">
          <a:solidFill>
            <a:schemeClr val="tx1"/>
          </a:solidFill>
          <a:latin typeface="Arial" pitchFamily="34" charset="0"/>
          <a:ea typeface="ＭＳ Ｐゴシック" charset="0"/>
          <a:cs typeface="ＭＳ Ｐゴシック" charset="0"/>
        </a:defRPr>
      </a:lvl4pPr>
      <a:lvl5pPr algn="l" defTabSz="457200" rtl="0" eaLnBrk="0" fontAlgn="base" hangingPunct="0">
        <a:spcBef>
          <a:spcPct val="0"/>
        </a:spcBef>
        <a:spcAft>
          <a:spcPct val="0"/>
        </a:spcAft>
        <a:defRPr b="1">
          <a:solidFill>
            <a:schemeClr val="tx1"/>
          </a:solidFill>
          <a:latin typeface="Arial" pitchFamily="34" charset="0"/>
          <a:ea typeface="ＭＳ Ｐゴシック" charset="0"/>
          <a:cs typeface="ＭＳ Ｐゴシック" charset="0"/>
        </a:defRPr>
      </a:lvl5pPr>
      <a:lvl6pPr marL="457200" algn="l" defTabSz="457200" rtl="0" fontAlgn="base">
        <a:spcBef>
          <a:spcPct val="0"/>
        </a:spcBef>
        <a:spcAft>
          <a:spcPct val="0"/>
        </a:spcAft>
        <a:defRPr b="1">
          <a:solidFill>
            <a:schemeClr val="tx1"/>
          </a:solidFill>
          <a:latin typeface="Arial" pitchFamily="34" charset="0"/>
        </a:defRPr>
      </a:lvl6pPr>
      <a:lvl7pPr marL="914400" algn="l" defTabSz="457200" rtl="0" fontAlgn="base">
        <a:spcBef>
          <a:spcPct val="0"/>
        </a:spcBef>
        <a:spcAft>
          <a:spcPct val="0"/>
        </a:spcAft>
        <a:defRPr b="1">
          <a:solidFill>
            <a:schemeClr val="tx1"/>
          </a:solidFill>
          <a:latin typeface="Arial" pitchFamily="34" charset="0"/>
        </a:defRPr>
      </a:lvl7pPr>
      <a:lvl8pPr marL="1371600" algn="l" defTabSz="457200" rtl="0" fontAlgn="base">
        <a:spcBef>
          <a:spcPct val="0"/>
        </a:spcBef>
        <a:spcAft>
          <a:spcPct val="0"/>
        </a:spcAft>
        <a:defRPr b="1">
          <a:solidFill>
            <a:schemeClr val="tx1"/>
          </a:solidFill>
          <a:latin typeface="Arial" pitchFamily="34" charset="0"/>
        </a:defRPr>
      </a:lvl8pPr>
      <a:lvl9pPr marL="1828800" algn="l" defTabSz="457200" rtl="0" fontAlgn="base">
        <a:spcBef>
          <a:spcPct val="0"/>
        </a:spcBef>
        <a:spcAft>
          <a:spcPct val="0"/>
        </a:spcAft>
        <a:defRPr b="1">
          <a:solidFill>
            <a:schemeClr val="tx1"/>
          </a:solidFill>
          <a:latin typeface="Arial" pitchFamily="34" charset="0"/>
        </a:defRPr>
      </a:lvl9pPr>
    </p:titleStyle>
    <p:bodyStyle>
      <a:lvl1pPr marL="342900" indent="-342900" algn="l" defTabSz="457200" rtl="0" eaLnBrk="0" fontAlgn="base" hangingPunct="0">
        <a:spcBef>
          <a:spcPct val="20000"/>
        </a:spcBef>
        <a:spcAft>
          <a:spcPct val="0"/>
        </a:spcAft>
        <a:buFont typeface="Arial" charset="0"/>
        <a:defRPr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61637" y="-103909"/>
            <a:ext cx="9455727" cy="719859"/>
          </a:xfrm>
          <a:prstGeom prst="rect">
            <a:avLst/>
          </a:prstGeom>
          <a:solidFill>
            <a:schemeClr val="accent6">
              <a:lumMod val="75000"/>
            </a:schemeClr>
          </a:solidFill>
          <a:ln>
            <a:noFill/>
          </a:ln>
          <a:effectLst>
            <a:innerShdw blurRad="63500" dist="50800" dir="54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sz="1800">
              <a:solidFill>
                <a:srgbClr val="FFFFFF"/>
              </a:solidFill>
              <a:cs typeface="Arial" pitchFamily="34" charset="0"/>
            </a:endParaRPr>
          </a:p>
        </p:txBody>
      </p:sp>
      <p:pic>
        <p:nvPicPr>
          <p:cNvPr id="12293" name="Picture 8" descr="blackPIlogo.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6000" y="6373813"/>
            <a:ext cx="796925"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4" name="Picture 9" descr="original aps logo.ai"/>
          <p:cNvPicPr>
            <a:picLocks noChangeAspect="1"/>
          </p:cNvPicPr>
          <p:nvPr/>
        </p:nvPicPr>
        <p:blipFill>
          <a:blip r:embed="rId4">
            <a:extLst>
              <a:ext uri="{28A0092B-C50C-407E-A947-70E740481C1C}">
                <a14:useLocalDpi xmlns:a14="http://schemas.microsoft.com/office/drawing/2010/main" val="0"/>
              </a:ext>
            </a:extLst>
          </a:blip>
          <a:srcRect l="25468" t="25758" r="21373" b="36868"/>
          <a:stretch>
            <a:fillRect/>
          </a:stretch>
        </p:blipFill>
        <p:spPr bwMode="auto">
          <a:xfrm>
            <a:off x="8255000" y="6327775"/>
            <a:ext cx="458788"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Placeholder 16"/>
          <p:cNvSpPr txBox="1">
            <a:spLocks/>
          </p:cNvSpPr>
          <p:nvPr/>
        </p:nvSpPr>
        <p:spPr>
          <a:xfrm>
            <a:off x="242888" y="161925"/>
            <a:ext cx="8567737" cy="327025"/>
          </a:xfrm>
          <a:prstGeom prst="rect">
            <a:avLst/>
          </a:prstGeom>
        </p:spPr>
        <p:txBody>
          <a:bodyPr/>
          <a:lstStyle>
            <a:lvl1pPr marL="0" indent="0">
              <a:buNone/>
              <a:defRPr sz="1800" b="1" baseline="0">
                <a:solidFill>
                  <a:srgbClr val="FFFFFF"/>
                </a:solidFill>
              </a:defRPr>
            </a:lvl1pPr>
          </a:lstStyle>
          <a:p>
            <a:pPr fontAlgn="auto">
              <a:spcBef>
                <a:spcPct val="20000"/>
              </a:spcBef>
              <a:spcAft>
                <a:spcPts val="0"/>
              </a:spcAft>
              <a:buFont typeface="Arial"/>
              <a:buNone/>
              <a:defRPr/>
            </a:pPr>
            <a:r>
              <a:rPr lang="en-US" dirty="0">
                <a:latin typeface="+mn-lt"/>
                <a:ea typeface="+mn-ea"/>
                <a:cs typeface="+mn-cs"/>
              </a:rPr>
              <a:t>GETTING INTO PHYSICS!</a:t>
            </a:r>
          </a:p>
        </p:txBody>
      </p:sp>
    </p:spTree>
  </p:cSld>
  <p:clrMap bg1="lt1" tx1="dk1" bg2="lt2" tx2="dk2" accent1="accent1" accent2="accent2" accent3="accent3" accent4="accent4" accent5="accent5" accent6="accent6" hlink="hlink" folHlink="folHlink"/>
  <p:sldLayoutIdLst>
    <p:sldLayoutId id="2147485421"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61637" y="-103909"/>
            <a:ext cx="9455727" cy="719859"/>
          </a:xfrm>
          <a:prstGeom prst="rect">
            <a:avLst/>
          </a:prstGeom>
          <a:solidFill>
            <a:srgbClr val="1B5771"/>
          </a:solidFill>
          <a:ln>
            <a:noFill/>
          </a:ln>
          <a:effectLst>
            <a:innerShdw blurRad="63500" dist="50800" dir="54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sz="1800">
              <a:solidFill>
                <a:srgbClr val="FFFFFF"/>
              </a:solidFill>
              <a:cs typeface="Arial" pitchFamily="34" charset="0"/>
            </a:endParaRPr>
          </a:p>
        </p:txBody>
      </p:sp>
      <p:pic>
        <p:nvPicPr>
          <p:cNvPr id="16389" name="Picture 8" descr="blackPIlogo.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66000" y="6373813"/>
            <a:ext cx="796925"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0" name="Picture 9" descr="original aps logo.ai"/>
          <p:cNvPicPr>
            <a:picLocks noChangeAspect="1"/>
          </p:cNvPicPr>
          <p:nvPr/>
        </p:nvPicPr>
        <p:blipFill>
          <a:blip r:embed="rId6">
            <a:extLst>
              <a:ext uri="{28A0092B-C50C-407E-A947-70E740481C1C}">
                <a14:useLocalDpi xmlns:a14="http://schemas.microsoft.com/office/drawing/2010/main" val="0"/>
              </a:ext>
            </a:extLst>
          </a:blip>
          <a:srcRect l="25468" t="25758" r="21373" b="36868"/>
          <a:stretch>
            <a:fillRect/>
          </a:stretch>
        </p:blipFill>
        <p:spPr bwMode="auto">
          <a:xfrm>
            <a:off x="8255000" y="6327775"/>
            <a:ext cx="458788"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Placeholder 16"/>
          <p:cNvSpPr txBox="1">
            <a:spLocks/>
          </p:cNvSpPr>
          <p:nvPr userDrawn="1"/>
        </p:nvSpPr>
        <p:spPr>
          <a:xfrm>
            <a:off x="242888" y="161925"/>
            <a:ext cx="8567737" cy="327025"/>
          </a:xfrm>
          <a:prstGeom prst="rect">
            <a:avLst/>
          </a:prstGeom>
        </p:spPr>
        <p:txBody>
          <a:bodyPr/>
          <a:lstStyle>
            <a:lvl1pPr marL="0" indent="0">
              <a:buNone/>
              <a:defRPr sz="1800" b="1" baseline="0">
                <a:solidFill>
                  <a:srgbClr val="FFFFFF"/>
                </a:solidFill>
              </a:defRPr>
            </a:lvl1pPr>
          </a:lstStyle>
          <a:p>
            <a:pPr fontAlgn="auto">
              <a:spcBef>
                <a:spcPct val="20000"/>
              </a:spcBef>
              <a:spcAft>
                <a:spcPts val="0"/>
              </a:spcAft>
              <a:buFont typeface="Arial"/>
              <a:buNone/>
              <a:defRPr/>
            </a:pPr>
            <a:r>
              <a:rPr lang="en-US" dirty="0">
                <a:latin typeface="+mn-lt"/>
                <a:ea typeface="+mn-ea"/>
                <a:cs typeface="+mn-cs"/>
              </a:rPr>
              <a:t>DID YOU KNOW?</a:t>
            </a:r>
          </a:p>
        </p:txBody>
      </p:sp>
    </p:spTree>
  </p:cSld>
  <p:clrMap bg1="lt1" tx1="dk1" bg2="lt2" tx2="dk2" accent1="accent1" accent2="accent2" accent3="accent3" accent4="accent4" accent5="accent5" accent6="accent6" hlink="hlink" folHlink="folHlink"/>
  <p:sldLayoutIdLst>
    <p:sldLayoutId id="2147485424" r:id="rId1"/>
    <p:sldLayoutId id="2147485425" r:id="rId2"/>
    <p:sldLayoutId id="2147485426" r:id="rId3"/>
  </p:sldLayoutIdLst>
  <p:txStyles>
    <p:titleStyle>
      <a:lvl1pPr algn="l" defTabSz="457200" rtl="0" eaLnBrk="0" fontAlgn="base" hangingPunct="0">
        <a:spcBef>
          <a:spcPct val="0"/>
        </a:spcBef>
        <a:spcAft>
          <a:spcPct val="0"/>
        </a:spcAft>
        <a:defRPr b="1" kern="1200">
          <a:solidFill>
            <a:schemeClr val="bg1"/>
          </a:solidFill>
          <a:latin typeface="+mn-lt"/>
          <a:ea typeface="ＭＳ Ｐゴシック" charset="0"/>
          <a:cs typeface="ＭＳ Ｐゴシック" charset="0"/>
        </a:defRPr>
      </a:lvl1pPr>
      <a:lvl2pPr algn="l" defTabSz="457200" rtl="0" eaLnBrk="0" fontAlgn="base" hangingPunct="0">
        <a:spcBef>
          <a:spcPct val="0"/>
        </a:spcBef>
        <a:spcAft>
          <a:spcPct val="0"/>
        </a:spcAft>
        <a:defRPr b="1">
          <a:solidFill>
            <a:schemeClr val="bg1"/>
          </a:solidFill>
          <a:latin typeface="Arial" pitchFamily="34" charset="0"/>
          <a:ea typeface="ＭＳ Ｐゴシック" charset="0"/>
          <a:cs typeface="ＭＳ Ｐゴシック" charset="0"/>
        </a:defRPr>
      </a:lvl2pPr>
      <a:lvl3pPr algn="l" defTabSz="457200" rtl="0" eaLnBrk="0" fontAlgn="base" hangingPunct="0">
        <a:spcBef>
          <a:spcPct val="0"/>
        </a:spcBef>
        <a:spcAft>
          <a:spcPct val="0"/>
        </a:spcAft>
        <a:defRPr b="1">
          <a:solidFill>
            <a:schemeClr val="bg1"/>
          </a:solidFill>
          <a:latin typeface="Arial" pitchFamily="34" charset="0"/>
          <a:ea typeface="ＭＳ Ｐゴシック" charset="0"/>
          <a:cs typeface="ＭＳ Ｐゴシック" charset="0"/>
        </a:defRPr>
      </a:lvl3pPr>
      <a:lvl4pPr algn="l" defTabSz="457200" rtl="0" eaLnBrk="0" fontAlgn="base" hangingPunct="0">
        <a:spcBef>
          <a:spcPct val="0"/>
        </a:spcBef>
        <a:spcAft>
          <a:spcPct val="0"/>
        </a:spcAft>
        <a:defRPr b="1">
          <a:solidFill>
            <a:schemeClr val="bg1"/>
          </a:solidFill>
          <a:latin typeface="Arial" pitchFamily="34" charset="0"/>
          <a:ea typeface="ＭＳ Ｐゴシック" charset="0"/>
          <a:cs typeface="ＭＳ Ｐゴシック" charset="0"/>
        </a:defRPr>
      </a:lvl4pPr>
      <a:lvl5pPr algn="l" defTabSz="457200" rtl="0" eaLnBrk="0" fontAlgn="base" hangingPunct="0">
        <a:spcBef>
          <a:spcPct val="0"/>
        </a:spcBef>
        <a:spcAft>
          <a:spcPct val="0"/>
        </a:spcAft>
        <a:defRPr b="1">
          <a:solidFill>
            <a:schemeClr val="bg1"/>
          </a:solidFill>
          <a:latin typeface="Arial" pitchFamily="34" charset="0"/>
          <a:ea typeface="ＭＳ Ｐゴシック" charset="0"/>
          <a:cs typeface="ＭＳ Ｐゴシック" charset="0"/>
        </a:defRPr>
      </a:lvl5pPr>
      <a:lvl6pPr marL="457200" algn="l" defTabSz="457200" rtl="0" fontAlgn="base">
        <a:spcBef>
          <a:spcPct val="0"/>
        </a:spcBef>
        <a:spcAft>
          <a:spcPct val="0"/>
        </a:spcAft>
        <a:defRPr b="1">
          <a:solidFill>
            <a:schemeClr val="bg1"/>
          </a:solidFill>
          <a:latin typeface="Arial" pitchFamily="34" charset="0"/>
        </a:defRPr>
      </a:lvl6pPr>
      <a:lvl7pPr marL="914400" algn="l" defTabSz="457200" rtl="0" fontAlgn="base">
        <a:spcBef>
          <a:spcPct val="0"/>
        </a:spcBef>
        <a:spcAft>
          <a:spcPct val="0"/>
        </a:spcAft>
        <a:defRPr b="1">
          <a:solidFill>
            <a:schemeClr val="bg1"/>
          </a:solidFill>
          <a:latin typeface="Arial" pitchFamily="34" charset="0"/>
        </a:defRPr>
      </a:lvl7pPr>
      <a:lvl8pPr marL="1371600" algn="l" defTabSz="457200" rtl="0" fontAlgn="base">
        <a:spcBef>
          <a:spcPct val="0"/>
        </a:spcBef>
        <a:spcAft>
          <a:spcPct val="0"/>
        </a:spcAft>
        <a:defRPr b="1">
          <a:solidFill>
            <a:schemeClr val="bg1"/>
          </a:solidFill>
          <a:latin typeface="Arial" pitchFamily="34" charset="0"/>
        </a:defRPr>
      </a:lvl8pPr>
      <a:lvl9pPr marL="1828800" algn="l" defTabSz="457200" rtl="0" fontAlgn="base">
        <a:spcBef>
          <a:spcPct val="0"/>
        </a:spcBef>
        <a:spcAft>
          <a:spcPct val="0"/>
        </a:spcAft>
        <a:defRPr b="1">
          <a:solidFill>
            <a:schemeClr val="bg1"/>
          </a:solidFill>
          <a:latin typeface="Arial"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0319D9D-98D8-1C47-AAAD-9CE2BDAB7F08}" type="datetimeFigureOut">
              <a:rPr lang="en-US" smtClean="0">
                <a:solidFill>
                  <a:prstClr val="black">
                    <a:tint val="75000"/>
                  </a:prstClr>
                </a:solidFill>
                <a:latin typeface="Calibri"/>
                <a:ea typeface="+mn-ea"/>
                <a:cs typeface="+mn-cs"/>
              </a:rPr>
              <a:pPr fontAlgn="auto">
                <a:spcBef>
                  <a:spcPts val="0"/>
                </a:spcBef>
                <a:spcAft>
                  <a:spcPts val="0"/>
                </a:spcAft>
              </a:pPr>
              <a:t>4/16/2020</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41C98FF-5A69-A84C-8EB9-757E7FB48866}"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16408279"/>
      </p:ext>
    </p:extLst>
  </p:cSld>
  <p:clrMap bg1="lt1" tx1="dk1" bg2="lt2" tx2="dk2" accent1="accent1" accent2="accent2" accent3="accent3" accent4="accent4" accent5="accent5" accent6="accent6" hlink="hlink" folHlink="folHlink"/>
  <p:sldLayoutIdLst>
    <p:sldLayoutId id="2147485440" r:id="rId1"/>
    <p:sldLayoutId id="2147485441" r:id="rId2"/>
    <p:sldLayoutId id="2147485442" r:id="rId3"/>
    <p:sldLayoutId id="2147485443" r:id="rId4"/>
    <p:sldLayoutId id="2147485444" r:id="rId5"/>
    <p:sldLayoutId id="2147485445" r:id="rId6"/>
    <p:sldLayoutId id="2147485446" r:id="rId7"/>
    <p:sldLayoutId id="2147485447" r:id="rId8"/>
    <p:sldLayoutId id="2147485448" r:id="rId9"/>
    <p:sldLayoutId id="2147485449" r:id="rId10"/>
    <p:sldLayoutId id="214748545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0319D9D-98D8-1C47-AAAD-9CE2BDAB7F08}" type="datetimeFigureOut">
              <a:rPr lang="en-US" smtClean="0">
                <a:solidFill>
                  <a:prstClr val="black">
                    <a:tint val="75000"/>
                  </a:prstClr>
                </a:solidFill>
                <a:latin typeface="Calibri"/>
                <a:ea typeface="+mn-ea"/>
                <a:cs typeface="+mn-cs"/>
              </a:rPr>
              <a:pPr fontAlgn="auto">
                <a:spcBef>
                  <a:spcPts val="0"/>
                </a:spcBef>
                <a:spcAft>
                  <a:spcPts val="0"/>
                </a:spcAft>
              </a:pPr>
              <a:t>4/16/2020</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41C98FF-5A69-A84C-8EB9-757E7FB48866}"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18725344"/>
      </p:ext>
    </p:extLst>
  </p:cSld>
  <p:clrMap bg1="lt1" tx1="dk1" bg2="lt2" tx2="dk2" accent1="accent1" accent2="accent2" accent3="accent3" accent4="accent4" accent5="accent5" accent6="accent6" hlink="hlink" folHlink="folHlink"/>
  <p:sldLayoutIdLst>
    <p:sldLayoutId id="2147485452" r:id="rId1"/>
    <p:sldLayoutId id="2147485453" r:id="rId2"/>
    <p:sldLayoutId id="2147485454" r:id="rId3"/>
    <p:sldLayoutId id="2147485455" r:id="rId4"/>
    <p:sldLayoutId id="2147485456" r:id="rId5"/>
    <p:sldLayoutId id="2147485457" r:id="rId6"/>
    <p:sldLayoutId id="2147485458" r:id="rId7"/>
    <p:sldLayoutId id="2147485459" r:id="rId8"/>
    <p:sldLayoutId id="2147485460" r:id="rId9"/>
    <p:sldLayoutId id="2147485461" r:id="rId10"/>
    <p:sldLayoutId id="214748546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0319D9D-98D8-1C47-AAAD-9CE2BDAB7F08}" type="datetimeFigureOut">
              <a:rPr lang="en-US" smtClean="0">
                <a:solidFill>
                  <a:prstClr val="black">
                    <a:tint val="75000"/>
                  </a:prstClr>
                </a:solidFill>
                <a:latin typeface="Calibri"/>
                <a:ea typeface="+mn-ea"/>
                <a:cs typeface="+mn-cs"/>
              </a:rPr>
              <a:pPr fontAlgn="auto">
                <a:spcBef>
                  <a:spcPts val="0"/>
                </a:spcBef>
                <a:spcAft>
                  <a:spcPts val="0"/>
                </a:spcAft>
              </a:pPr>
              <a:t>4/16/2020</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41C98FF-5A69-A84C-8EB9-757E7FB48866}"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704113"/>
      </p:ext>
    </p:extLst>
  </p:cSld>
  <p:clrMap bg1="lt1" tx1="dk1" bg2="lt2" tx2="dk2" accent1="accent1" accent2="accent2" accent3="accent3" accent4="accent4" accent5="accent5" accent6="accent6" hlink="hlink" folHlink="folHlink"/>
  <p:sldLayoutIdLst>
    <p:sldLayoutId id="2147485464" r:id="rId1"/>
    <p:sldLayoutId id="2147485465" r:id="rId2"/>
    <p:sldLayoutId id="2147485466" r:id="rId3"/>
    <p:sldLayoutId id="2147485467" r:id="rId4"/>
    <p:sldLayoutId id="2147485468" r:id="rId5"/>
    <p:sldLayoutId id="2147485469" r:id="rId6"/>
    <p:sldLayoutId id="2147485470" r:id="rId7"/>
    <p:sldLayoutId id="2147485471" r:id="rId8"/>
    <p:sldLayoutId id="2147485472" r:id="rId9"/>
    <p:sldLayoutId id="2147485473" r:id="rId10"/>
    <p:sldLayoutId id="214748547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0319D9D-98D8-1C47-AAAD-9CE2BDAB7F08}" type="datetimeFigureOut">
              <a:rPr lang="en-US" smtClean="0">
                <a:solidFill>
                  <a:prstClr val="black">
                    <a:tint val="75000"/>
                  </a:prstClr>
                </a:solidFill>
                <a:latin typeface="Calibri"/>
                <a:ea typeface="+mn-ea"/>
                <a:cs typeface="+mn-cs"/>
              </a:rPr>
              <a:pPr fontAlgn="auto">
                <a:spcBef>
                  <a:spcPts val="0"/>
                </a:spcBef>
                <a:spcAft>
                  <a:spcPts val="0"/>
                </a:spcAft>
              </a:pPr>
              <a:t>4/16/2020</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41C98FF-5A69-A84C-8EB9-757E7FB48866}"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59703171"/>
      </p:ext>
    </p:extLst>
  </p:cSld>
  <p:clrMap bg1="lt1" tx1="dk1" bg2="lt2" tx2="dk2" accent1="accent1" accent2="accent2" accent3="accent3" accent4="accent4" accent5="accent5" accent6="accent6" hlink="hlink" folHlink="folHlink"/>
  <p:sldLayoutIdLst>
    <p:sldLayoutId id="2147485476" r:id="rId1"/>
    <p:sldLayoutId id="2147485477" r:id="rId2"/>
    <p:sldLayoutId id="2147485478" r:id="rId3"/>
    <p:sldLayoutId id="2147485479" r:id="rId4"/>
    <p:sldLayoutId id="2147485480" r:id="rId5"/>
    <p:sldLayoutId id="2147485481" r:id="rId6"/>
    <p:sldLayoutId id="2147485482" r:id="rId7"/>
    <p:sldLayoutId id="2147485483" r:id="rId8"/>
    <p:sldLayoutId id="2147485484" r:id="rId9"/>
    <p:sldLayoutId id="2147485485" r:id="rId10"/>
    <p:sldLayoutId id="214748548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0319D9D-98D8-1C47-AAAD-9CE2BDAB7F08}" type="datetimeFigureOut">
              <a:rPr lang="en-US" smtClean="0">
                <a:solidFill>
                  <a:prstClr val="black">
                    <a:tint val="75000"/>
                  </a:prstClr>
                </a:solidFill>
                <a:latin typeface="Calibri"/>
                <a:ea typeface="+mn-ea"/>
                <a:cs typeface="+mn-cs"/>
              </a:rPr>
              <a:pPr fontAlgn="auto">
                <a:spcBef>
                  <a:spcPts val="0"/>
                </a:spcBef>
                <a:spcAft>
                  <a:spcPts val="0"/>
                </a:spcAft>
              </a:pPr>
              <a:t>4/16/2020</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41C98FF-5A69-A84C-8EB9-757E7FB48866}"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73569053"/>
      </p:ext>
    </p:extLst>
  </p:cSld>
  <p:clrMap bg1="lt1" tx1="dk1" bg2="lt2" tx2="dk2" accent1="accent1" accent2="accent2" accent3="accent3" accent4="accent4" accent5="accent5" accent6="accent6" hlink="hlink" folHlink="folHlink"/>
  <p:sldLayoutIdLst>
    <p:sldLayoutId id="2147485488" r:id="rId1"/>
    <p:sldLayoutId id="2147485489" r:id="rId2"/>
    <p:sldLayoutId id="2147485490" r:id="rId3"/>
    <p:sldLayoutId id="2147485491" r:id="rId4"/>
    <p:sldLayoutId id="2147485492" r:id="rId5"/>
    <p:sldLayoutId id="2147485493" r:id="rId6"/>
    <p:sldLayoutId id="2147485494" r:id="rId7"/>
    <p:sldLayoutId id="2147485495" r:id="rId8"/>
    <p:sldLayoutId id="2147485496" r:id="rId9"/>
    <p:sldLayoutId id="2147485497" r:id="rId10"/>
    <p:sldLayoutId id="214748549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08.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130.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71.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9.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3"/>
          <p:cNvSpPr txBox="1">
            <a:spLocks noChangeArrowheads="1"/>
          </p:cNvSpPr>
          <p:nvPr/>
        </p:nvSpPr>
        <p:spPr bwMode="auto">
          <a:xfrm>
            <a:off x="230188" y="611188"/>
            <a:ext cx="491807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t>Aaron Weiss (Physics BA)</a:t>
            </a:r>
          </a:p>
          <a:p>
            <a:pPr eaLnBrk="1" hangingPunct="1"/>
            <a:r>
              <a:rPr lang="en-US" sz="1700"/>
              <a:t>Prototype Engineer</a:t>
            </a:r>
          </a:p>
          <a:p>
            <a:pPr eaLnBrk="1" hangingPunct="1"/>
            <a:r>
              <a:rPr lang="en-US" sz="1700"/>
              <a:t>Sparkfun Electronics — Boulder, CO</a:t>
            </a:r>
          </a:p>
        </p:txBody>
      </p:sp>
      <p:sp>
        <p:nvSpPr>
          <p:cNvPr id="13" name="TextBox 13"/>
          <p:cNvSpPr txBox="1">
            <a:spLocks noChangeArrowheads="1"/>
          </p:cNvSpPr>
          <p:nvPr/>
        </p:nvSpPr>
        <p:spPr bwMode="auto">
          <a:xfrm>
            <a:off x="230188" y="1708150"/>
            <a:ext cx="48768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200"/>
              </a:spcAft>
            </a:pPr>
            <a:r>
              <a:rPr lang="en-US" sz="1700"/>
              <a:t>You might call Aaron Weiss an adventurer. After earning his BA in physics, he went through three jobs before he saw his true potential:</a:t>
            </a:r>
          </a:p>
        </p:txBody>
      </p:sp>
      <p:sp>
        <p:nvSpPr>
          <p:cNvPr id="14" name="TextBox 12"/>
          <p:cNvSpPr txBox="1">
            <a:spLocks noChangeArrowheads="1"/>
          </p:cNvSpPr>
          <p:nvPr/>
        </p:nvSpPr>
        <p:spPr bwMode="auto">
          <a:xfrm>
            <a:off x="207963" y="5454650"/>
            <a:ext cx="8758237"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ja-JP" altLang="en-US" sz="1700" b="1">
                <a:solidFill>
                  <a:srgbClr val="00B0F0"/>
                </a:solidFill>
              </a:rPr>
              <a:t>“</a:t>
            </a:r>
            <a:r>
              <a:rPr lang="en-US" sz="1700" b="1">
                <a:solidFill>
                  <a:srgbClr val="00B0F0"/>
                </a:solidFill>
              </a:rPr>
              <a:t>When I grasped how complex our world is, my curiosity shot through the roof.  I knew I could learn [what I needed] as I went along</a:t>
            </a:r>
            <a:r>
              <a:rPr lang="ja-JP" altLang="en-US" sz="1700" b="1">
                <a:solidFill>
                  <a:srgbClr val="00B0F0"/>
                </a:solidFill>
              </a:rPr>
              <a:t>”</a:t>
            </a:r>
            <a:r>
              <a:rPr lang="en-US" sz="1700" b="1">
                <a:solidFill>
                  <a:srgbClr val="00B0F0"/>
                </a:solidFill>
              </a:rPr>
              <a:t>.</a:t>
            </a:r>
          </a:p>
        </p:txBody>
      </p:sp>
      <p:sp>
        <p:nvSpPr>
          <p:cNvPr id="15" name="TextBox 12"/>
          <p:cNvSpPr txBox="1">
            <a:spLocks noChangeArrowheads="1"/>
          </p:cNvSpPr>
          <p:nvPr/>
        </p:nvSpPr>
        <p:spPr bwMode="auto">
          <a:xfrm>
            <a:off x="147638" y="2720975"/>
            <a:ext cx="5373687"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200"/>
              </a:spcAft>
            </a:pPr>
            <a:r>
              <a:rPr lang="ja-JP" altLang="en-US" sz="1700" b="1">
                <a:solidFill>
                  <a:srgbClr val="00B0F0"/>
                </a:solidFill>
              </a:rPr>
              <a:t>“</a:t>
            </a:r>
            <a:r>
              <a:rPr lang="en-US" sz="1700" b="1">
                <a:solidFill>
                  <a:srgbClr val="00B0F0"/>
                </a:solidFill>
              </a:rPr>
              <a:t>It was a scrappy group of engineers cooking circuit boards in a tiny room with no ventilation.</a:t>
            </a:r>
            <a:r>
              <a:rPr lang="ja-JP" altLang="en-US" sz="1700" b="1">
                <a:solidFill>
                  <a:srgbClr val="00B0F0"/>
                </a:solidFill>
              </a:rPr>
              <a:t>”</a:t>
            </a:r>
            <a:endParaRPr lang="en-US" sz="1700" b="1">
              <a:solidFill>
                <a:srgbClr val="00B0F0"/>
              </a:solidFill>
            </a:endParaRPr>
          </a:p>
        </p:txBody>
      </p:sp>
      <p:sp>
        <p:nvSpPr>
          <p:cNvPr id="16" name="TextBox 11"/>
          <p:cNvSpPr txBox="1">
            <a:spLocks noChangeArrowheads="1"/>
          </p:cNvSpPr>
          <p:nvPr/>
        </p:nvSpPr>
        <p:spPr bwMode="auto">
          <a:xfrm>
            <a:off x="219075" y="3471863"/>
            <a:ext cx="8770938"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a:t>Since then, Aaron has designed pieces of embedded hardware, written code, and fabricated circuit boards at Sparkfun, Inc., a company that builds hardware components for use in electronics projects.  He even started his own company, called Bitsmashed.</a:t>
            </a:r>
          </a:p>
        </p:txBody>
      </p:sp>
      <p:pic>
        <p:nvPicPr>
          <p:cNvPr id="41991" name="Picture 16" descr="aaron wei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242888"/>
            <a:ext cx="3506788" cy="260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11"/>
          <p:cNvSpPr txBox="1">
            <a:spLocks noChangeArrowheads="1"/>
          </p:cNvSpPr>
          <p:nvPr/>
        </p:nvSpPr>
        <p:spPr bwMode="auto">
          <a:xfrm>
            <a:off x="241300" y="4486275"/>
            <a:ext cx="86868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a:t>At Bitsmashed, Aaron has built everything from geiger counters to a GPS backpack strapped to a live hawk!!  He says that his physics training has helped him blaze his own career path:</a:t>
            </a:r>
          </a:p>
        </p:txBody>
      </p:sp>
      <p:sp>
        <p:nvSpPr>
          <p:cNvPr id="19" name="TextBox 18"/>
          <p:cNvSpPr txBox="1"/>
          <p:nvPr/>
        </p:nvSpPr>
        <p:spPr>
          <a:xfrm>
            <a:off x="2433638" y="6267450"/>
            <a:ext cx="4300537" cy="40005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Learn more:  </a:t>
            </a:r>
            <a:r>
              <a:rPr lang="en-US" sz="2000" b="1" dirty="0" err="1">
                <a:solidFill>
                  <a:srgbClr val="E46C0A"/>
                </a:solidFill>
              </a:rPr>
              <a:t>www.bitsmashed.com</a:t>
            </a:r>
            <a:endParaRPr lang="en-US" sz="2000" b="1" dirty="0">
              <a:solidFill>
                <a:srgbClr val="E46C0A"/>
              </a:solidFill>
            </a:endParaRPr>
          </a:p>
        </p:txBody>
      </p:sp>
      <p:sp>
        <p:nvSpPr>
          <p:cNvPr id="20" name="TextBox 19"/>
          <p:cNvSpPr txBox="1"/>
          <p:nvPr/>
        </p:nvSpPr>
        <p:spPr>
          <a:xfrm>
            <a:off x="5581650" y="2870200"/>
            <a:ext cx="3300413" cy="461963"/>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solidFill>
                  <a:srgbClr val="404040"/>
                </a:solidFill>
              </a:rPr>
              <a:t>Aaron testing his high altitude balloon flight computer, one of his many projects.</a:t>
            </a:r>
          </a:p>
        </p:txBody>
      </p:sp>
      <p:pic>
        <p:nvPicPr>
          <p:cNvPr id="4199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188" y="5980113"/>
            <a:ext cx="731837"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06140715"/>
      </p:ext>
    </p:extLst>
  </p:cSld>
  <p:clrMapOvr>
    <a:masterClrMapping/>
  </p:clrMapOvr>
  <p:transition spd="slow" advClick="0" advTm="4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7923" y="-68385"/>
            <a:ext cx="9368692" cy="685923"/>
          </a:xfrm>
          <a:prstGeom prst="rect">
            <a:avLst/>
          </a:prstGeom>
          <a:solidFill>
            <a:srgbClr val="B32523"/>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4" name="TextBox 8"/>
          <p:cNvSpPr txBox="1">
            <a:spLocks noChangeArrowheads="1"/>
          </p:cNvSpPr>
          <p:nvPr/>
        </p:nvSpPr>
        <p:spPr bwMode="auto">
          <a:xfrm>
            <a:off x="171730" y="1676400"/>
            <a:ext cx="6769435" cy="1400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700" dirty="0">
                <a:solidFill>
                  <a:prstClr val="black"/>
                </a:solidFill>
                <a:cs typeface="MS PGothic" charset="0"/>
              </a:rPr>
              <a:t>Ian got interested in physics attending Minneapolis Community and Technical college. He transferred to the UMN, worked with particle physicists on building a new accelerator, and then an intern at a small industrial manufacturing company. Having completed his degree he joined Fermi Lab. </a:t>
            </a:r>
          </a:p>
        </p:txBody>
      </p:sp>
      <p:sp>
        <p:nvSpPr>
          <p:cNvPr id="6" name="TextBox 13"/>
          <p:cNvSpPr txBox="1">
            <a:spLocks noChangeArrowheads="1"/>
          </p:cNvSpPr>
          <p:nvPr/>
        </p:nvSpPr>
        <p:spPr bwMode="auto">
          <a:xfrm>
            <a:off x="223949" y="4224443"/>
            <a:ext cx="8311934" cy="8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700" dirty="0">
                <a:solidFill>
                  <a:prstClr val="black"/>
                </a:solidFill>
                <a:cs typeface="MS PGothic" charset="0"/>
              </a:rPr>
              <a:t>Ian wasn’t sure whether he wanted to stop at the BSc or continue with his studies. He expected his physics major studies to be challenging as well as rewarding. He was nervous about his job prospects if he didn’t continue beyond the the BSc. </a:t>
            </a:r>
          </a:p>
        </p:txBody>
      </p:sp>
      <p:sp>
        <p:nvSpPr>
          <p:cNvPr id="7" name="TextBox 15"/>
          <p:cNvSpPr txBox="1">
            <a:spLocks noChangeArrowheads="1"/>
          </p:cNvSpPr>
          <p:nvPr/>
        </p:nvSpPr>
        <p:spPr bwMode="auto">
          <a:xfrm>
            <a:off x="381391" y="5268430"/>
            <a:ext cx="8650477" cy="113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ja-JP" altLang="en-US" sz="1700" b="1" dirty="0">
                <a:solidFill>
                  <a:srgbClr val="00B050"/>
                </a:solidFill>
                <a:cs typeface="MS PGothic" charset="0"/>
              </a:rPr>
              <a:t>“</a:t>
            </a:r>
            <a:r>
              <a:rPr lang="en-US" altLang="ja-JP" sz="1700" dirty="0">
                <a:solidFill>
                  <a:srgbClr val="00B050"/>
                </a:solidFill>
                <a:cs typeface="MS PGothic" charset="0"/>
              </a:rPr>
              <a:t>But I found out that there are plenty of opportunity for employment with a physics degree. It seems that majoring in physics is a very focused degree, but in fact it allows you to be extremely versatile in your career choice. My studies gave me the mathematical, critical thinking and never-give-up attitude to tackle every task.</a:t>
            </a:r>
            <a:r>
              <a:rPr lang="ja-JP" altLang="en-US" sz="1700" b="1" dirty="0">
                <a:solidFill>
                  <a:srgbClr val="00B050"/>
                </a:solidFill>
                <a:cs typeface="MS PGothic" charset="0"/>
              </a:rPr>
              <a:t>”</a:t>
            </a:r>
            <a:endParaRPr lang="en-US" sz="1700" b="1" dirty="0">
              <a:solidFill>
                <a:srgbClr val="00B050"/>
              </a:solidFill>
              <a:cs typeface="MS PGothic" charset="0"/>
            </a:endParaRPr>
          </a:p>
        </p:txBody>
      </p:sp>
      <p:sp>
        <p:nvSpPr>
          <p:cNvPr id="9" name="Subtitle 1"/>
          <p:cNvSpPr txBox="1">
            <a:spLocks/>
          </p:cNvSpPr>
          <p:nvPr/>
        </p:nvSpPr>
        <p:spPr bwMode="auto">
          <a:xfrm>
            <a:off x="173038" y="992188"/>
            <a:ext cx="5640387"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sz="1800" dirty="0">
                <a:solidFill>
                  <a:srgbClr val="00B050"/>
                </a:solidFill>
              </a:rPr>
              <a:t>Engineering Physicist</a:t>
            </a:r>
            <a:br>
              <a:rPr lang="en-US" sz="1800" dirty="0">
                <a:solidFill>
                  <a:srgbClr val="00B050"/>
                </a:solidFill>
              </a:rPr>
            </a:br>
            <a:r>
              <a:rPr lang="en-US" sz="1800" dirty="0">
                <a:solidFill>
                  <a:srgbClr val="00B050"/>
                </a:solidFill>
              </a:rPr>
              <a:t>Fermi National Accelerator Laboratory – Batavia, IL</a:t>
            </a:r>
          </a:p>
        </p:txBody>
      </p:sp>
      <p:sp>
        <p:nvSpPr>
          <p:cNvPr id="11" name="TextBox 15"/>
          <p:cNvSpPr txBox="1">
            <a:spLocks noChangeArrowheads="1"/>
          </p:cNvSpPr>
          <p:nvPr/>
        </p:nvSpPr>
        <p:spPr bwMode="auto">
          <a:xfrm>
            <a:off x="451945" y="3233671"/>
            <a:ext cx="8240110" cy="8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ja-JP" altLang="en-US" sz="1700" b="1" dirty="0">
                <a:solidFill>
                  <a:srgbClr val="00B050"/>
                </a:solidFill>
                <a:cs typeface="MS PGothic" charset="0"/>
              </a:rPr>
              <a:t>“</a:t>
            </a:r>
            <a:r>
              <a:rPr lang="en-US" altLang="ja-JP" sz="1700" dirty="0">
                <a:solidFill>
                  <a:srgbClr val="00B050"/>
                </a:solidFill>
                <a:cs typeface="MS PGothic" charset="0"/>
              </a:rPr>
              <a:t>I work with physicists, engineers and technicians to design, create and implement automation for various systems such as cryogenic controls and oxygen safety. I also work on many other aspects of the diverse array of experiments conducted here.</a:t>
            </a:r>
            <a:r>
              <a:rPr lang="ja-JP" altLang="en-US" sz="1700" b="1" dirty="0">
                <a:solidFill>
                  <a:srgbClr val="00B050"/>
                </a:solidFill>
                <a:cs typeface="MS PGothic" charset="0"/>
              </a:rPr>
              <a:t>”</a:t>
            </a:r>
            <a:endParaRPr lang="en-US" sz="1700" b="1" dirty="0">
              <a:solidFill>
                <a:srgbClr val="00B050"/>
              </a:solidFill>
              <a:cs typeface="MS PGothic" charset="0"/>
            </a:endParaRPr>
          </a:p>
        </p:txBody>
      </p:sp>
      <p:sp>
        <p:nvSpPr>
          <p:cNvPr id="13" name="Text Placeholder 4"/>
          <p:cNvSpPr txBox="1">
            <a:spLocks/>
          </p:cNvSpPr>
          <p:nvPr/>
        </p:nvSpPr>
        <p:spPr bwMode="auto">
          <a:xfrm>
            <a:off x="188672" y="86108"/>
            <a:ext cx="2683481" cy="39258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sz="1800" b="1" dirty="0">
                <a:solidFill>
                  <a:prstClr val="white"/>
                </a:solidFill>
              </a:rPr>
              <a:t>PHYSICIST PROFILE</a:t>
            </a:r>
          </a:p>
        </p:txBody>
      </p:sp>
      <p:sp>
        <p:nvSpPr>
          <p:cNvPr id="14" name="Text Placeholder 4"/>
          <p:cNvSpPr txBox="1">
            <a:spLocks/>
          </p:cNvSpPr>
          <p:nvPr/>
        </p:nvSpPr>
        <p:spPr bwMode="auto">
          <a:xfrm>
            <a:off x="178903" y="623403"/>
            <a:ext cx="6181725"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b="1" dirty="0">
                <a:solidFill>
                  <a:srgbClr val="00B050"/>
                </a:solidFill>
              </a:rPr>
              <a:t>Ian Young (Physics BSc)</a:t>
            </a:r>
          </a:p>
        </p:txBody>
      </p:sp>
      <p:pic>
        <p:nvPicPr>
          <p:cNvPr id="3" name="Picture 2" descr="IanYoung3.jpg"/>
          <p:cNvPicPr>
            <a:picLocks noChangeAspect="1"/>
          </p:cNvPicPr>
          <p:nvPr/>
        </p:nvPicPr>
        <p:blipFill rotWithShape="1">
          <a:blip r:embed="rId2">
            <a:extLst>
              <a:ext uri="{28A0092B-C50C-407E-A947-70E740481C1C}">
                <a14:useLocalDpi xmlns:a14="http://schemas.microsoft.com/office/drawing/2010/main" val="0"/>
              </a:ext>
            </a:extLst>
          </a:blip>
          <a:srcRect t="8245"/>
          <a:stretch/>
        </p:blipFill>
        <p:spPr>
          <a:xfrm>
            <a:off x="6767454" y="306188"/>
            <a:ext cx="2368987" cy="2691215"/>
          </a:xfrm>
          <a:prstGeom prst="rect">
            <a:avLst/>
          </a:prstGeom>
        </p:spPr>
      </p:pic>
    </p:spTree>
    <p:extLst>
      <p:ext uri="{BB962C8B-B14F-4D97-AF65-F5344CB8AC3E}">
        <p14:creationId xmlns:p14="http://schemas.microsoft.com/office/powerpoint/2010/main" val="746760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p:cNvPicPr>
          <p:nvPr/>
        </p:nvPicPr>
        <p:blipFill>
          <a:blip r:embed="rId3">
            <a:extLst>
              <a:ext uri="{28A0092B-C50C-407E-A947-70E740481C1C}">
                <a14:useLocalDpi xmlns:a14="http://schemas.microsoft.com/office/drawing/2010/main" val="0"/>
              </a:ext>
            </a:extLst>
          </a:blip>
          <a:srcRect l="8191" r="7762"/>
          <a:stretch>
            <a:fillRect/>
          </a:stretch>
        </p:blipFill>
        <p:spPr bwMode="auto">
          <a:xfrm>
            <a:off x="6589713" y="234950"/>
            <a:ext cx="2239962" cy="266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Subtitle 1"/>
          <p:cNvSpPr txBox="1">
            <a:spLocks/>
          </p:cNvSpPr>
          <p:nvPr/>
        </p:nvSpPr>
        <p:spPr bwMode="auto">
          <a:xfrm>
            <a:off x="149225" y="1009650"/>
            <a:ext cx="5986463" cy="65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None/>
            </a:pPr>
            <a:r>
              <a:rPr lang="en-US" sz="1800"/>
              <a:t>Subject Matter Expert, Customs and Border Protection</a:t>
            </a:r>
          </a:p>
          <a:p>
            <a:pPr>
              <a:buFont typeface="Arial" charset="0"/>
              <a:buNone/>
            </a:pPr>
            <a:r>
              <a:rPr lang="en-US" sz="1800"/>
              <a:t>US Department of Homeland Security – Washington, DC </a:t>
            </a:r>
          </a:p>
        </p:txBody>
      </p:sp>
      <p:sp>
        <p:nvSpPr>
          <p:cNvPr id="35844" name="Text Placeholder 4"/>
          <p:cNvSpPr txBox="1">
            <a:spLocks/>
          </p:cNvSpPr>
          <p:nvPr/>
        </p:nvSpPr>
        <p:spPr bwMode="auto">
          <a:xfrm>
            <a:off x="149225" y="620713"/>
            <a:ext cx="8567738"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b="1"/>
              <a:t>Kathy McCormick (Physics PhD)</a:t>
            </a:r>
          </a:p>
        </p:txBody>
      </p:sp>
      <p:sp>
        <p:nvSpPr>
          <p:cNvPr id="6" name="TextBox 5"/>
          <p:cNvSpPr txBox="1">
            <a:spLocks noChangeArrowheads="1"/>
          </p:cNvSpPr>
          <p:nvPr/>
        </p:nvSpPr>
        <p:spPr bwMode="auto">
          <a:xfrm>
            <a:off x="149225" y="1773238"/>
            <a:ext cx="17494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E28700"/>
                </a:solidFill>
              </a:rPr>
              <a:t>Why Physics?</a:t>
            </a:r>
          </a:p>
        </p:txBody>
      </p:sp>
      <p:sp>
        <p:nvSpPr>
          <p:cNvPr id="7" name="TextBox 6"/>
          <p:cNvSpPr txBox="1">
            <a:spLocks noChangeArrowheads="1"/>
          </p:cNvSpPr>
          <p:nvPr/>
        </p:nvSpPr>
        <p:spPr bwMode="auto">
          <a:xfrm>
            <a:off x="149225" y="2252663"/>
            <a:ext cx="62674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Kathy always loved science, but it was a high school physics class that changed Kathy</a:t>
            </a:r>
            <a:r>
              <a:rPr lang="ja-JP" altLang="en-US" sz="1800"/>
              <a:t>’</a:t>
            </a:r>
            <a:r>
              <a:rPr lang="en-US" sz="1800"/>
              <a:t>s college plans to physics.</a:t>
            </a:r>
          </a:p>
        </p:txBody>
      </p:sp>
      <p:sp>
        <p:nvSpPr>
          <p:cNvPr id="8" name="TextBox 7"/>
          <p:cNvSpPr txBox="1">
            <a:spLocks noChangeArrowheads="1"/>
          </p:cNvSpPr>
          <p:nvPr/>
        </p:nvSpPr>
        <p:spPr bwMode="auto">
          <a:xfrm>
            <a:off x="149225" y="3009900"/>
            <a:ext cx="86804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800" b="1">
                <a:solidFill>
                  <a:srgbClr val="E28700"/>
                </a:solidFill>
              </a:rPr>
              <a:t>“</a:t>
            </a:r>
            <a:r>
              <a:rPr lang="en-US" sz="1800" b="1">
                <a:solidFill>
                  <a:srgbClr val="E28700"/>
                </a:solidFill>
              </a:rPr>
              <a:t>Physics seemed to be the most fundamental of the sciences that I had studied. [Physics gives] you insights into many different fields.</a:t>
            </a:r>
            <a:r>
              <a:rPr lang="ja-JP" altLang="en-US" sz="1800" b="1">
                <a:solidFill>
                  <a:srgbClr val="E28700"/>
                </a:solidFill>
              </a:rPr>
              <a:t>”</a:t>
            </a:r>
            <a:endParaRPr lang="en-US" sz="1800" b="1">
              <a:solidFill>
                <a:srgbClr val="E28700"/>
              </a:solidFill>
            </a:endParaRPr>
          </a:p>
        </p:txBody>
      </p:sp>
      <p:sp>
        <p:nvSpPr>
          <p:cNvPr id="9" name="TextBox 8"/>
          <p:cNvSpPr txBox="1">
            <a:spLocks noChangeArrowheads="1"/>
          </p:cNvSpPr>
          <p:nvPr/>
        </p:nvSpPr>
        <p:spPr bwMode="auto">
          <a:xfrm>
            <a:off x="188913" y="3767138"/>
            <a:ext cx="8726487" cy="147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Now, Kathy is a subject matter expert for US Customs and Border Protection (CBP). She defines regulations and tests the sensitivity and functionality of new equipment which will be deployed to field sites. This equipment is used to guarantee the security of cargo entering the United States, a process which includes scanning for illegal radioactive material.</a:t>
            </a:r>
          </a:p>
        </p:txBody>
      </p:sp>
      <p:sp>
        <p:nvSpPr>
          <p:cNvPr id="10" name="TextBox 9"/>
          <p:cNvSpPr txBox="1">
            <a:spLocks noChangeArrowheads="1"/>
          </p:cNvSpPr>
          <p:nvPr/>
        </p:nvSpPr>
        <p:spPr bwMode="auto">
          <a:xfrm>
            <a:off x="590550" y="5354638"/>
            <a:ext cx="7923213"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800" b="1">
                <a:solidFill>
                  <a:srgbClr val="E28700"/>
                </a:solidFill>
              </a:rPr>
              <a:t>“</a:t>
            </a:r>
            <a:r>
              <a:rPr lang="en-US" sz="1800" b="1">
                <a:solidFill>
                  <a:srgbClr val="E28700"/>
                </a:solidFill>
              </a:rPr>
              <a:t>During my thesis research, I had the opportunity to work on many different types of radiation detection equipment and perform analysis on my data,</a:t>
            </a:r>
            <a:r>
              <a:rPr lang="ja-JP" altLang="en-US" sz="1800" b="1">
                <a:solidFill>
                  <a:srgbClr val="E28700"/>
                </a:solidFill>
              </a:rPr>
              <a:t>”</a:t>
            </a:r>
            <a:r>
              <a:rPr lang="en-US" sz="1800" b="1">
                <a:solidFill>
                  <a:srgbClr val="E28700"/>
                </a:solidFill>
              </a:rPr>
              <a:t> says Kathy. </a:t>
            </a:r>
            <a:r>
              <a:rPr lang="ja-JP" altLang="en-US" sz="1800" b="1">
                <a:solidFill>
                  <a:srgbClr val="E28700"/>
                </a:solidFill>
              </a:rPr>
              <a:t>“</a:t>
            </a:r>
            <a:r>
              <a:rPr lang="en-US" sz="1800" b="1">
                <a:solidFill>
                  <a:srgbClr val="E28700"/>
                </a:solidFill>
              </a:rPr>
              <a:t>I use those skills a lot today.</a:t>
            </a:r>
            <a:r>
              <a:rPr lang="ja-JP" altLang="en-US" sz="1800" b="1">
                <a:solidFill>
                  <a:srgbClr val="E28700"/>
                </a:solidFill>
              </a:rPr>
              <a:t>”</a:t>
            </a:r>
            <a:endParaRPr lang="en-US" sz="1800" b="1">
              <a:solidFill>
                <a:srgbClr val="E28700"/>
              </a:solidFill>
            </a:endParaRPr>
          </a:p>
        </p:txBody>
      </p:sp>
      <p:pic>
        <p:nvPicPr>
          <p:cNvPr id="3585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538" y="6022975"/>
            <a:ext cx="731837"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advClick="0" advTm="3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7923" y="-68385"/>
            <a:ext cx="9368692" cy="685923"/>
          </a:xfrm>
          <a:prstGeom prst="rect">
            <a:avLst/>
          </a:prstGeom>
          <a:solidFill>
            <a:srgbClr val="B32523"/>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13" name="Text Placeholder 4"/>
          <p:cNvSpPr txBox="1">
            <a:spLocks/>
          </p:cNvSpPr>
          <p:nvPr/>
        </p:nvSpPr>
        <p:spPr bwMode="auto">
          <a:xfrm>
            <a:off x="188672" y="86108"/>
            <a:ext cx="2683481" cy="39258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sz="1800" b="1" dirty="0">
                <a:solidFill>
                  <a:prstClr val="white"/>
                </a:solidFill>
              </a:rPr>
              <a:t>Did You Know?</a:t>
            </a:r>
          </a:p>
        </p:txBody>
      </p:sp>
      <p:sp>
        <p:nvSpPr>
          <p:cNvPr id="26" name="TextBox 25"/>
          <p:cNvSpPr txBox="1">
            <a:spLocks noChangeArrowheads="1"/>
          </p:cNvSpPr>
          <p:nvPr/>
        </p:nvSpPr>
        <p:spPr bwMode="auto">
          <a:xfrm>
            <a:off x="0" y="6488113"/>
            <a:ext cx="34163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1800" b="1" dirty="0">
                <a:solidFill>
                  <a:prstClr val="black"/>
                </a:solidFill>
              </a:rPr>
              <a:t>Learn more: </a:t>
            </a:r>
            <a:r>
              <a:rPr lang="en-US" sz="1800" b="1" dirty="0" err="1">
                <a:solidFill>
                  <a:srgbClr val="0066FF"/>
                </a:solidFill>
              </a:rPr>
              <a:t>aip.org</a:t>
            </a:r>
            <a:r>
              <a:rPr lang="en-US" sz="1800" b="1" dirty="0">
                <a:solidFill>
                  <a:srgbClr val="0066FF"/>
                </a:solidFill>
              </a:rPr>
              <a:t>/statistics</a:t>
            </a:r>
          </a:p>
        </p:txBody>
      </p:sp>
      <p:sp>
        <p:nvSpPr>
          <p:cNvPr id="14" name="Text Placeholder 4"/>
          <p:cNvSpPr txBox="1">
            <a:spLocks/>
          </p:cNvSpPr>
          <p:nvPr/>
        </p:nvSpPr>
        <p:spPr bwMode="auto">
          <a:xfrm>
            <a:off x="246063" y="620713"/>
            <a:ext cx="8061325" cy="492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charset="0"/>
              <a:buNone/>
            </a:pPr>
            <a:r>
              <a:rPr lang="en-US" sz="2400" b="1" dirty="0">
                <a:latin typeface="Arial" charset="0"/>
                <a:ea typeface="ＭＳ Ｐゴシック" charset="0"/>
              </a:rPr>
              <a:t>Planning a Law Career? Did you consider a Physics Major?</a:t>
            </a:r>
          </a:p>
        </p:txBody>
      </p:sp>
      <p:pic>
        <p:nvPicPr>
          <p:cNvPr id="1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063" y="1128971"/>
            <a:ext cx="5478462" cy="5399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Oval 19"/>
          <p:cNvSpPr>
            <a:spLocks noChangeArrowheads="1"/>
          </p:cNvSpPr>
          <p:nvPr/>
        </p:nvSpPr>
        <p:spPr bwMode="auto">
          <a:xfrm>
            <a:off x="525463" y="2044958"/>
            <a:ext cx="1792287" cy="434975"/>
          </a:xfrm>
          <a:prstGeom prst="ellipse">
            <a:avLst/>
          </a:prstGeom>
          <a:noFill/>
          <a:ln w="38100">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eaLnBrk="1" hangingPunct="1">
              <a:defRPr/>
            </a:pPr>
            <a:endParaRPr lang="en-US" sz="1800">
              <a:solidFill>
                <a:schemeClr val="lt1"/>
              </a:solidFill>
              <a:latin typeface="+mn-lt"/>
              <a:ea typeface="+mn-ea"/>
              <a:cs typeface="+mn-cs"/>
            </a:endParaRPr>
          </a:p>
        </p:txBody>
      </p:sp>
      <p:sp>
        <p:nvSpPr>
          <p:cNvPr id="21" name="Oval 20"/>
          <p:cNvSpPr>
            <a:spLocks noChangeArrowheads="1"/>
          </p:cNvSpPr>
          <p:nvPr/>
        </p:nvSpPr>
        <p:spPr bwMode="auto">
          <a:xfrm>
            <a:off x="525463" y="4069021"/>
            <a:ext cx="1770062" cy="434975"/>
          </a:xfrm>
          <a:prstGeom prst="ellipse">
            <a:avLst/>
          </a:prstGeom>
          <a:noFill/>
          <a:ln w="38100">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eaLnBrk="1" hangingPunct="1">
              <a:defRPr/>
            </a:pPr>
            <a:endParaRPr lang="en-US" sz="1800">
              <a:solidFill>
                <a:schemeClr val="lt1"/>
              </a:solidFill>
              <a:latin typeface="+mn-lt"/>
              <a:ea typeface="+mn-ea"/>
              <a:cs typeface="+mn-cs"/>
            </a:endParaRPr>
          </a:p>
        </p:txBody>
      </p:sp>
      <p:sp>
        <p:nvSpPr>
          <p:cNvPr id="27" name="Text Placeholder 5"/>
          <p:cNvSpPr txBox="1">
            <a:spLocks/>
          </p:cNvSpPr>
          <p:nvPr/>
        </p:nvSpPr>
        <p:spPr bwMode="auto">
          <a:xfrm>
            <a:off x="5851525" y="5117754"/>
            <a:ext cx="3011488" cy="10017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800" b="1" dirty="0">
                <a:solidFill>
                  <a:srgbClr val="0066FF"/>
                </a:solidFill>
                <a:latin typeface="Arial" charset="0"/>
                <a:ea typeface="ＭＳ Ｐゴシック" charset="0"/>
              </a:rPr>
              <a:t>So, a physics degree is a great way to prepare for careers in law</a:t>
            </a:r>
          </a:p>
        </p:txBody>
      </p:sp>
      <p:sp>
        <p:nvSpPr>
          <p:cNvPr id="28" name="Content Placeholder 1"/>
          <p:cNvSpPr txBox="1">
            <a:spLocks/>
          </p:cNvSpPr>
          <p:nvPr/>
        </p:nvSpPr>
        <p:spPr bwMode="auto">
          <a:xfrm>
            <a:off x="5809456" y="1480792"/>
            <a:ext cx="3011488" cy="183356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ct val="0"/>
              </a:spcBef>
              <a:spcAft>
                <a:spcPts val="1200"/>
              </a:spcAft>
              <a:buFont typeface="Arial" charset="0"/>
              <a:buNone/>
            </a:pPr>
            <a:r>
              <a:rPr lang="en-US" sz="1800">
                <a:latin typeface="Arial" charset="0"/>
                <a:ea typeface="ＭＳ Ｐゴシック" charset="0"/>
              </a:rPr>
              <a:t>Physics majors outperformed many other majors (including Pre Law, Political Science, and Criminal Justice majors) on the 2012 LSAT exam.</a:t>
            </a:r>
            <a:endParaRPr lang="en-US" sz="1800" dirty="0">
              <a:latin typeface="Arial" charset="0"/>
              <a:ea typeface="ＭＳ Ｐゴシック" charset="0"/>
            </a:endParaRPr>
          </a:p>
        </p:txBody>
      </p:sp>
      <p:sp>
        <p:nvSpPr>
          <p:cNvPr id="29" name="Content Placeholder 1"/>
          <p:cNvSpPr txBox="1">
            <a:spLocks/>
          </p:cNvSpPr>
          <p:nvPr/>
        </p:nvSpPr>
        <p:spPr bwMode="auto">
          <a:xfrm>
            <a:off x="5809456" y="3439767"/>
            <a:ext cx="3011488"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200"/>
              </a:spcAft>
            </a:pPr>
            <a:r>
              <a:rPr lang="en-US" sz="1800" dirty="0"/>
              <a:t>Furthermore, many law careers—such as those in Patent Law—require an advanced degree in sciences such as physics.</a:t>
            </a:r>
          </a:p>
        </p:txBody>
      </p:sp>
      <p:sp>
        <p:nvSpPr>
          <p:cNvPr id="16" name="TextBox 15"/>
          <p:cNvSpPr txBox="1"/>
          <p:nvPr/>
        </p:nvSpPr>
        <p:spPr>
          <a:xfrm>
            <a:off x="6399124" y="6646562"/>
            <a:ext cx="2814893" cy="230832"/>
          </a:xfrm>
          <a:prstGeom prst="rect">
            <a:avLst/>
          </a:prstGeom>
          <a:noFill/>
        </p:spPr>
        <p:txBody>
          <a:bodyPr wrap="none" rtlCol="0">
            <a:spAutoFit/>
          </a:bodyPr>
          <a:lstStyle/>
          <a:p>
            <a:pPr algn="r"/>
            <a:r>
              <a:rPr lang="en-US" sz="900" dirty="0"/>
              <a:t>Credit: based on Physics Insight slide from the APS</a:t>
            </a:r>
          </a:p>
        </p:txBody>
      </p:sp>
    </p:spTree>
    <p:extLst>
      <p:ext uri="{BB962C8B-B14F-4D97-AF65-F5344CB8AC3E}">
        <p14:creationId xmlns:p14="http://schemas.microsoft.com/office/powerpoint/2010/main" val="84563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Subtitle 1"/>
          <p:cNvSpPr txBox="1">
            <a:spLocks/>
          </p:cNvSpPr>
          <p:nvPr/>
        </p:nvSpPr>
        <p:spPr>
          <a:xfrm>
            <a:off x="249238" y="1039813"/>
            <a:ext cx="6400800" cy="604837"/>
          </a:xfrm>
          <a:prstGeom prst="rect">
            <a:avLst/>
          </a:prstGeom>
        </p:spPr>
        <p:txBody>
          <a:bodyPr/>
          <a:lstStyle>
            <a:lvl1pPr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sz="1800"/>
              <a:t>CEO and Co-Founder</a:t>
            </a:r>
            <a:br>
              <a:rPr lang="en-US" sz="1800"/>
            </a:br>
            <a:r>
              <a:rPr lang="en-US" sz="1800"/>
              <a:t>Octopart, Inc. – New York, NY</a:t>
            </a:r>
          </a:p>
          <a:p>
            <a:pPr>
              <a:spcBef>
                <a:spcPct val="20000"/>
              </a:spcBef>
              <a:buFont typeface="Arial" charset="0"/>
              <a:buNone/>
            </a:pPr>
            <a:endParaRPr lang="en-US" sz="1800"/>
          </a:p>
          <a:p>
            <a:pPr>
              <a:spcBef>
                <a:spcPct val="20000"/>
              </a:spcBef>
              <a:buFont typeface="Arial" charset="0"/>
              <a:buNone/>
            </a:pPr>
            <a:endParaRPr lang="en-US" sz="1800"/>
          </a:p>
        </p:txBody>
      </p:sp>
      <p:sp>
        <p:nvSpPr>
          <p:cNvPr id="44035" name="Text Placeholder 4"/>
          <p:cNvSpPr txBox="1">
            <a:spLocks/>
          </p:cNvSpPr>
          <p:nvPr/>
        </p:nvSpPr>
        <p:spPr bwMode="auto">
          <a:xfrm>
            <a:off x="242888" y="660400"/>
            <a:ext cx="8567737"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b="1" dirty="0"/>
              <a:t>Sam </a:t>
            </a:r>
            <a:r>
              <a:rPr lang="en-US" b="1" dirty="0" err="1"/>
              <a:t>Wurzel</a:t>
            </a:r>
            <a:r>
              <a:rPr lang="en-US" b="1" dirty="0"/>
              <a:t> (Physics MSc)</a:t>
            </a:r>
          </a:p>
        </p:txBody>
      </p:sp>
      <p:sp>
        <p:nvSpPr>
          <p:cNvPr id="5" name="Content Placeholder 8"/>
          <p:cNvSpPr txBox="1">
            <a:spLocks/>
          </p:cNvSpPr>
          <p:nvPr/>
        </p:nvSpPr>
        <p:spPr bwMode="auto">
          <a:xfrm>
            <a:off x="255588" y="2792413"/>
            <a:ext cx="5986462" cy="1220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sz="1800"/>
              <a:t>Recognizing a need in the science community for a better way to find parts, and inspired by an essay on startups, Sam teamed up with a friend to create an online search engine: Octopart.</a:t>
            </a:r>
          </a:p>
        </p:txBody>
      </p:sp>
      <p:sp>
        <p:nvSpPr>
          <p:cNvPr id="6" name="Content Placeholder 9"/>
          <p:cNvSpPr txBox="1">
            <a:spLocks/>
          </p:cNvSpPr>
          <p:nvPr/>
        </p:nvSpPr>
        <p:spPr bwMode="auto">
          <a:xfrm>
            <a:off x="2127250" y="4124325"/>
            <a:ext cx="6732588"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sz="1800"/>
              <a:t>Today, Octopart</a:t>
            </a:r>
            <a:r>
              <a:rPr lang="ja-JP" altLang="en-US" sz="1800"/>
              <a:t>’</a:t>
            </a:r>
            <a:r>
              <a:rPr lang="en-US" sz="1800"/>
              <a:t>s 700,000 users can search for 30 million parts from thousands of suppliers!  Sam owes his success in part to his physics training:</a:t>
            </a:r>
          </a:p>
        </p:txBody>
      </p:sp>
      <p:sp>
        <p:nvSpPr>
          <p:cNvPr id="7" name="Content Placeholder 10"/>
          <p:cNvSpPr txBox="1">
            <a:spLocks/>
          </p:cNvSpPr>
          <p:nvPr/>
        </p:nvSpPr>
        <p:spPr bwMode="auto">
          <a:xfrm>
            <a:off x="2127250" y="5213350"/>
            <a:ext cx="6732588"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ja-JP" altLang="en-US" sz="1800" b="1">
                <a:solidFill>
                  <a:srgbClr val="0099FF"/>
                </a:solidFill>
              </a:rPr>
              <a:t>“</a:t>
            </a:r>
            <a:r>
              <a:rPr lang="en-US" sz="1800" b="1">
                <a:solidFill>
                  <a:srgbClr val="0099FF"/>
                </a:solidFill>
              </a:rPr>
              <a:t>Starting a company is similar to doing physics research,</a:t>
            </a:r>
            <a:r>
              <a:rPr lang="ja-JP" altLang="en-US" sz="1800" b="1">
                <a:solidFill>
                  <a:srgbClr val="0099FF"/>
                </a:solidFill>
              </a:rPr>
              <a:t>”</a:t>
            </a:r>
            <a:r>
              <a:rPr lang="en-US" sz="1800" b="1">
                <a:solidFill>
                  <a:srgbClr val="0099FF"/>
                </a:solidFill>
              </a:rPr>
              <a:t> he says. </a:t>
            </a:r>
            <a:r>
              <a:rPr lang="ja-JP" altLang="en-US" sz="1800" b="1">
                <a:solidFill>
                  <a:srgbClr val="0099FF"/>
                </a:solidFill>
              </a:rPr>
              <a:t>“</a:t>
            </a:r>
            <a:r>
              <a:rPr lang="en-US" sz="1800" b="1">
                <a:solidFill>
                  <a:srgbClr val="0099FF"/>
                </a:solidFill>
              </a:rPr>
              <a:t>Both have the potential to impact people</a:t>
            </a:r>
            <a:r>
              <a:rPr lang="ja-JP" altLang="en-US" sz="1800" b="1">
                <a:solidFill>
                  <a:srgbClr val="0099FF"/>
                </a:solidFill>
              </a:rPr>
              <a:t>’</a:t>
            </a:r>
            <a:r>
              <a:rPr lang="en-US" sz="1800" b="1">
                <a:solidFill>
                  <a:srgbClr val="0099FF"/>
                </a:solidFill>
              </a:rPr>
              <a:t>s lives, and both require problem solving and creative thinking.</a:t>
            </a:r>
            <a:r>
              <a:rPr lang="ja-JP" altLang="en-US" sz="1800" b="1">
                <a:solidFill>
                  <a:srgbClr val="0099FF"/>
                </a:solidFill>
              </a:rPr>
              <a:t>”</a:t>
            </a:r>
            <a:endParaRPr lang="en-US" sz="1800" b="1">
              <a:solidFill>
                <a:srgbClr val="0099FF"/>
              </a:solidFill>
            </a:endParaRPr>
          </a:p>
        </p:txBody>
      </p:sp>
      <p:sp>
        <p:nvSpPr>
          <p:cNvPr id="8" name="Content Placeholder 11"/>
          <p:cNvSpPr txBox="1">
            <a:spLocks/>
          </p:cNvSpPr>
          <p:nvPr/>
        </p:nvSpPr>
        <p:spPr bwMode="auto">
          <a:xfrm>
            <a:off x="252413" y="1741488"/>
            <a:ext cx="5986462"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sz="1800"/>
              <a:t>Sam</a:t>
            </a:r>
            <a:r>
              <a:rPr lang="ja-JP" altLang="en-US" sz="1800"/>
              <a:t>’</a:t>
            </a:r>
            <a:r>
              <a:rPr lang="en-US" sz="1800"/>
              <a:t>s </a:t>
            </a:r>
            <a:r>
              <a:rPr lang="ja-JP" altLang="en-US" sz="1800"/>
              <a:t>“</a:t>
            </a:r>
            <a:r>
              <a:rPr lang="en-US" sz="1800"/>
              <a:t>entrepreneurial spirit</a:t>
            </a:r>
            <a:r>
              <a:rPr lang="ja-JP" altLang="en-US" sz="1800"/>
              <a:t>”</a:t>
            </a:r>
            <a:r>
              <a:rPr lang="en-US" sz="1800"/>
              <a:t> arose out of frustration as a physics graduate student: searching for parts in huge paper catalogs!</a:t>
            </a:r>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l="12309" t="24329" r="12036"/>
          <a:stretch>
            <a:fillRect/>
          </a:stretch>
        </p:blipFill>
        <p:spPr bwMode="auto">
          <a:xfrm>
            <a:off x="339725" y="4067175"/>
            <a:ext cx="1682750" cy="211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41" name="Picture 18" descr="octopart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700088"/>
            <a:ext cx="1981200"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4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94475" y="6126163"/>
            <a:ext cx="73183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43"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57938" y="692150"/>
            <a:ext cx="2605087" cy="332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111125" y="6189663"/>
            <a:ext cx="2139950" cy="461962"/>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solidFill>
                  <a:srgbClr val="7F7F7F"/>
                </a:solidFill>
              </a:rPr>
              <a:t>Sam </a:t>
            </a:r>
            <a:r>
              <a:rPr lang="ja-JP" altLang="en-US" sz="1200">
                <a:solidFill>
                  <a:srgbClr val="7F7F7F"/>
                </a:solidFill>
              </a:rPr>
              <a:t>“</a:t>
            </a:r>
            <a:r>
              <a:rPr lang="en-US" sz="1200">
                <a:solidFill>
                  <a:srgbClr val="7F7F7F"/>
                </a:solidFill>
              </a:rPr>
              <a:t>in the trenches</a:t>
            </a:r>
            <a:r>
              <a:rPr lang="ja-JP" altLang="en-US" sz="1200">
                <a:solidFill>
                  <a:srgbClr val="7F7F7F"/>
                </a:solidFill>
              </a:rPr>
              <a:t>”</a:t>
            </a:r>
            <a:r>
              <a:rPr lang="en-US" sz="1200">
                <a:solidFill>
                  <a:srgbClr val="7F7F7F"/>
                </a:solidFill>
              </a:rPr>
              <a:t> as a young entrepreneur</a:t>
            </a:r>
          </a:p>
        </p:txBody>
      </p:sp>
    </p:spTree>
  </p:cSld>
  <p:clrMapOvr>
    <a:masterClrMapping/>
  </p:clrMapOvr>
  <p:transition spd="slow" advClick="0" advTm="40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7923" y="-68385"/>
            <a:ext cx="9368692" cy="685923"/>
          </a:xfrm>
          <a:prstGeom prst="rect">
            <a:avLst/>
          </a:prstGeom>
          <a:solidFill>
            <a:srgbClr val="B32523"/>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13" name="Text Placeholder 4"/>
          <p:cNvSpPr txBox="1">
            <a:spLocks/>
          </p:cNvSpPr>
          <p:nvPr/>
        </p:nvSpPr>
        <p:spPr bwMode="auto">
          <a:xfrm>
            <a:off x="188672" y="86108"/>
            <a:ext cx="2683481" cy="39258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sz="1800" b="1" dirty="0">
                <a:solidFill>
                  <a:prstClr val="white"/>
                </a:solidFill>
              </a:rPr>
              <a:t>Did You Know?</a:t>
            </a:r>
          </a:p>
        </p:txBody>
      </p:sp>
      <p:sp>
        <p:nvSpPr>
          <p:cNvPr id="26" name="TextBox 25"/>
          <p:cNvSpPr txBox="1">
            <a:spLocks noChangeArrowheads="1"/>
          </p:cNvSpPr>
          <p:nvPr/>
        </p:nvSpPr>
        <p:spPr bwMode="auto">
          <a:xfrm>
            <a:off x="0" y="6488113"/>
            <a:ext cx="34163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1800" b="1" dirty="0">
                <a:solidFill>
                  <a:prstClr val="black"/>
                </a:solidFill>
              </a:rPr>
              <a:t>Learn more: </a:t>
            </a:r>
            <a:r>
              <a:rPr lang="en-US" sz="1800" b="1" dirty="0" err="1">
                <a:solidFill>
                  <a:srgbClr val="0066FF"/>
                </a:solidFill>
              </a:rPr>
              <a:t>aip.org</a:t>
            </a:r>
            <a:r>
              <a:rPr lang="en-US" sz="1800" b="1" dirty="0">
                <a:solidFill>
                  <a:srgbClr val="0066FF"/>
                </a:solidFill>
              </a:rPr>
              <a:t>/statistics</a:t>
            </a:r>
          </a:p>
        </p:txBody>
      </p:sp>
      <p:sp>
        <p:nvSpPr>
          <p:cNvPr id="16" name="Text Placeholder 4"/>
          <p:cNvSpPr txBox="1">
            <a:spLocks/>
          </p:cNvSpPr>
          <p:nvPr/>
        </p:nvSpPr>
        <p:spPr bwMode="auto">
          <a:xfrm>
            <a:off x="176212" y="684213"/>
            <a:ext cx="7804005" cy="492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latin typeface="Arial" charset="0"/>
              </a:rPr>
              <a:t>Physics BSc Scores Highly on the MCAT </a:t>
            </a:r>
          </a:p>
        </p:txBody>
      </p:sp>
      <p:pic>
        <p:nvPicPr>
          <p:cNvPr id="17" name="Picture 2"/>
          <p:cNvPicPr>
            <a:picLocks noChangeAspect="1" noChangeArrowheads="1"/>
          </p:cNvPicPr>
          <p:nvPr/>
        </p:nvPicPr>
        <p:blipFill>
          <a:blip r:embed="rId2"/>
          <a:srcRect b="4432"/>
          <a:stretch>
            <a:fillRect/>
          </a:stretch>
        </p:blipFill>
        <p:spPr bwMode="auto">
          <a:xfrm>
            <a:off x="238125" y="1335088"/>
            <a:ext cx="6127750" cy="4352925"/>
          </a:xfrm>
          <a:prstGeom prst="rect">
            <a:avLst/>
          </a:prstGeom>
          <a:noFill/>
          <a:ln w="9525">
            <a:solidFill>
              <a:schemeClr val="tx1">
                <a:lumMod val="50000"/>
                <a:lumOff val="50000"/>
              </a:schemeClr>
            </a:solidFill>
            <a:miter lim="800000"/>
            <a:headEnd/>
            <a:tailEnd/>
          </a:ln>
        </p:spPr>
      </p:pic>
      <p:sp>
        <p:nvSpPr>
          <p:cNvPr id="18" name="Oval 17"/>
          <p:cNvSpPr/>
          <p:nvPr/>
        </p:nvSpPr>
        <p:spPr>
          <a:xfrm>
            <a:off x="795338" y="2324100"/>
            <a:ext cx="1531937" cy="379413"/>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19" name="Oval 18"/>
          <p:cNvSpPr/>
          <p:nvPr/>
        </p:nvSpPr>
        <p:spPr>
          <a:xfrm>
            <a:off x="795338" y="4452938"/>
            <a:ext cx="1531937" cy="379412"/>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22" name="Content Placeholder 1"/>
          <p:cNvSpPr txBox="1">
            <a:spLocks/>
          </p:cNvSpPr>
          <p:nvPr/>
        </p:nvSpPr>
        <p:spPr bwMode="auto">
          <a:xfrm>
            <a:off x="6351588" y="1438275"/>
            <a:ext cx="2603500" cy="36703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spcAft>
                <a:spcPts val="1200"/>
              </a:spcAft>
              <a:buFont typeface="Arial" charset="0"/>
              <a:buChar char="•"/>
            </a:pPr>
            <a:r>
              <a:rPr lang="en-US" sz="2000" dirty="0">
                <a:latin typeface="Arial" charset="0"/>
              </a:rPr>
              <a:t>For many years, physics majors have been out-performing other majors (including pre-med) on </a:t>
            </a:r>
            <a:r>
              <a:rPr lang="en-US" sz="2000" dirty="0">
                <a:solidFill>
                  <a:srgbClr val="FF0000"/>
                </a:solidFill>
                <a:latin typeface="Arial" charset="0"/>
              </a:rPr>
              <a:t>all three sections </a:t>
            </a:r>
            <a:r>
              <a:rPr lang="en-US" sz="2000" dirty="0">
                <a:latin typeface="Arial" charset="0"/>
              </a:rPr>
              <a:t>of the MCAT.</a:t>
            </a:r>
          </a:p>
          <a:p>
            <a:pPr>
              <a:spcBef>
                <a:spcPct val="0"/>
              </a:spcBef>
              <a:spcAft>
                <a:spcPts val="1200"/>
              </a:spcAft>
              <a:buFont typeface="Arial" charset="0"/>
              <a:buChar char="•"/>
            </a:pPr>
            <a:r>
              <a:rPr lang="en-US" sz="2000" dirty="0">
                <a:latin typeface="Arial" charset="0"/>
              </a:rPr>
              <a:t>Physics majors also account for less than 1% of individuals taking the exam…</a:t>
            </a:r>
          </a:p>
        </p:txBody>
      </p:sp>
      <p:sp>
        <p:nvSpPr>
          <p:cNvPr id="10" name="TextBox 9"/>
          <p:cNvSpPr txBox="1"/>
          <p:nvPr/>
        </p:nvSpPr>
        <p:spPr>
          <a:xfrm>
            <a:off x="6399124" y="6646562"/>
            <a:ext cx="2814893" cy="230832"/>
          </a:xfrm>
          <a:prstGeom prst="rect">
            <a:avLst/>
          </a:prstGeom>
          <a:noFill/>
        </p:spPr>
        <p:txBody>
          <a:bodyPr wrap="none" rtlCol="0">
            <a:spAutoFit/>
          </a:bodyPr>
          <a:lstStyle/>
          <a:p>
            <a:pPr algn="r"/>
            <a:r>
              <a:rPr lang="en-US" sz="900" dirty="0"/>
              <a:t>Credit: based on Physics Insight slide from the APS</a:t>
            </a:r>
          </a:p>
        </p:txBody>
      </p:sp>
    </p:spTree>
    <p:extLst>
      <p:ext uri="{BB962C8B-B14F-4D97-AF65-F5344CB8AC3E}">
        <p14:creationId xmlns:p14="http://schemas.microsoft.com/office/powerpoint/2010/main" val="853458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ubtitle 2"/>
          <p:cNvSpPr txBox="1">
            <a:spLocks/>
          </p:cNvSpPr>
          <p:nvPr/>
        </p:nvSpPr>
        <p:spPr bwMode="auto">
          <a:xfrm>
            <a:off x="249238" y="1020763"/>
            <a:ext cx="539432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608013" eaLnBrk="0" hangingPunct="0">
              <a:defRPr sz="2400">
                <a:solidFill>
                  <a:schemeClr val="tx1"/>
                </a:solidFill>
                <a:latin typeface="Arial" charset="0"/>
                <a:ea typeface="ＭＳ Ｐゴシック" charset="0"/>
                <a:cs typeface="ＭＳ Ｐゴシック" charset="0"/>
              </a:defRPr>
            </a:lvl1pPr>
            <a:lvl2pPr marL="37931725" indent="-37474525" defTabSz="6080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None/>
            </a:pPr>
            <a:r>
              <a:rPr lang="en-US" sz="1800">
                <a:solidFill>
                  <a:srgbClr val="000000"/>
                </a:solidFill>
              </a:rPr>
              <a:t>Medical Physicist</a:t>
            </a:r>
            <a:br>
              <a:rPr lang="en-US" sz="1800">
                <a:solidFill>
                  <a:srgbClr val="000000"/>
                </a:solidFill>
              </a:rPr>
            </a:br>
            <a:r>
              <a:rPr lang="en-US" sz="1800">
                <a:solidFill>
                  <a:srgbClr val="000000"/>
                </a:solidFill>
              </a:rPr>
              <a:t>Department of Veteran Affairs – Baton Rouge, LA</a:t>
            </a:r>
          </a:p>
        </p:txBody>
      </p:sp>
      <p:sp>
        <p:nvSpPr>
          <p:cNvPr id="3" name="Content Placeholder 11"/>
          <p:cNvSpPr txBox="1">
            <a:spLocks/>
          </p:cNvSpPr>
          <p:nvPr/>
        </p:nvSpPr>
        <p:spPr bwMode="auto">
          <a:xfrm>
            <a:off x="247650" y="1873250"/>
            <a:ext cx="8229600" cy="230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608013" eaLnBrk="0" hangingPunct="0">
              <a:defRPr sz="2400">
                <a:solidFill>
                  <a:schemeClr val="tx1"/>
                </a:solidFill>
                <a:latin typeface="Arial" charset="0"/>
                <a:ea typeface="ＭＳ Ｐゴシック" charset="0"/>
                <a:cs typeface="ＭＳ Ｐゴシック" charset="0"/>
              </a:defRPr>
            </a:lvl1pPr>
            <a:lvl2pPr marL="37931725" indent="-37474525" defTabSz="6080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None/>
            </a:pPr>
            <a:r>
              <a:rPr lang="en-US" sz="1700" b="1">
                <a:solidFill>
                  <a:srgbClr val="0070C0"/>
                </a:solidFill>
              </a:rPr>
              <a:t>Why Physics?</a:t>
            </a:r>
            <a:br>
              <a:rPr lang="en-US" sz="1700" b="1">
                <a:solidFill>
                  <a:srgbClr val="0070C0"/>
                </a:solidFill>
              </a:rPr>
            </a:br>
            <a:endParaRPr lang="en-US" sz="1700" b="1">
              <a:solidFill>
                <a:srgbClr val="0070C0"/>
              </a:solidFill>
            </a:endParaRPr>
          </a:p>
          <a:p>
            <a:pPr eaLnBrk="1" hangingPunct="1">
              <a:spcAft>
                <a:spcPts val="1200"/>
              </a:spcAft>
            </a:pPr>
            <a:r>
              <a:rPr lang="en-US" sz="1700">
                <a:solidFill>
                  <a:srgbClr val="000000"/>
                </a:solidFill>
              </a:rPr>
              <a:t>Christina had an early interest in math and science.</a:t>
            </a:r>
          </a:p>
          <a:p>
            <a:pPr eaLnBrk="1" hangingPunct="1">
              <a:spcAft>
                <a:spcPts val="1200"/>
              </a:spcAft>
            </a:pPr>
            <a:r>
              <a:rPr lang="ja-JP" altLang="en-US" sz="1700" b="1">
                <a:solidFill>
                  <a:srgbClr val="0070C0"/>
                </a:solidFill>
              </a:rPr>
              <a:t>“</a:t>
            </a:r>
            <a:r>
              <a:rPr lang="en-US" sz="1700" b="1">
                <a:solidFill>
                  <a:srgbClr val="0070C0"/>
                </a:solidFill>
              </a:rPr>
              <a:t>I was always tinkering around the house as a child, </a:t>
            </a:r>
            <a:br>
              <a:rPr lang="en-US" sz="1700" b="1">
                <a:solidFill>
                  <a:srgbClr val="0070C0"/>
                </a:solidFill>
              </a:rPr>
            </a:br>
            <a:r>
              <a:rPr lang="en-US" sz="1700" b="1">
                <a:solidFill>
                  <a:srgbClr val="0070C0"/>
                </a:solidFill>
              </a:rPr>
              <a:t>trying to figure out how and why things worked.</a:t>
            </a:r>
            <a:r>
              <a:rPr lang="ja-JP" altLang="en-US" sz="1700" b="1">
                <a:solidFill>
                  <a:srgbClr val="0070C0"/>
                </a:solidFill>
              </a:rPr>
              <a:t>”</a:t>
            </a:r>
            <a:endParaRPr lang="en-US" sz="1700" b="1">
              <a:solidFill>
                <a:srgbClr val="0070C0"/>
              </a:solidFill>
            </a:endParaRPr>
          </a:p>
          <a:p>
            <a:pPr eaLnBrk="1" hangingPunct="1">
              <a:spcBef>
                <a:spcPct val="20000"/>
              </a:spcBef>
              <a:spcAft>
                <a:spcPts val="1200"/>
              </a:spcAft>
            </a:pPr>
            <a:r>
              <a:rPr lang="en-US" sz="1700">
                <a:solidFill>
                  <a:srgbClr val="000000"/>
                </a:solidFill>
              </a:rPr>
              <a:t>Christina started off as an electrical engineer, but wanted her work to impact medicine. So she decided to study Medical Physics in grad school.</a:t>
            </a:r>
            <a:endParaRPr lang="en-US" sz="1700"/>
          </a:p>
        </p:txBody>
      </p:sp>
      <p:sp>
        <p:nvSpPr>
          <p:cNvPr id="35844" name="Text Placeholder 16"/>
          <p:cNvSpPr txBox="1">
            <a:spLocks/>
          </p:cNvSpPr>
          <p:nvPr/>
        </p:nvSpPr>
        <p:spPr bwMode="auto">
          <a:xfrm>
            <a:off x="249238" y="631825"/>
            <a:ext cx="5695950"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608013" eaLnBrk="0" hangingPunct="0">
              <a:defRPr sz="2400">
                <a:solidFill>
                  <a:schemeClr val="tx1"/>
                </a:solidFill>
                <a:latin typeface="Arial" charset="0"/>
                <a:ea typeface="ＭＳ Ｐゴシック" charset="0"/>
                <a:cs typeface="ＭＳ Ｐゴシック" charset="0"/>
              </a:defRPr>
            </a:lvl1pPr>
            <a:lvl2pPr marL="37931725" indent="-37474525" defTabSz="6080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None/>
            </a:pPr>
            <a:r>
              <a:rPr lang="en-US" b="1"/>
              <a:t>Christina Barrow (Medical Physics)</a:t>
            </a:r>
          </a:p>
        </p:txBody>
      </p:sp>
      <p:sp>
        <p:nvSpPr>
          <p:cNvPr id="5" name="TextBox 4"/>
          <p:cNvSpPr txBox="1">
            <a:spLocks noChangeArrowheads="1"/>
          </p:cNvSpPr>
          <p:nvPr/>
        </p:nvSpPr>
        <p:spPr bwMode="auto">
          <a:xfrm>
            <a:off x="247650" y="4441825"/>
            <a:ext cx="8388350" cy="140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608013" eaLnBrk="0" hangingPunct="0">
              <a:defRPr sz="2400">
                <a:solidFill>
                  <a:schemeClr val="tx1"/>
                </a:solidFill>
                <a:latin typeface="Arial" charset="0"/>
                <a:ea typeface="ＭＳ Ｐゴシック" charset="0"/>
                <a:cs typeface="ＭＳ Ｐゴシック" charset="0"/>
              </a:defRPr>
            </a:lvl1pPr>
            <a:lvl2pPr marL="37931725" indent="-37474525" defTabSz="6080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a:t>Christina now works at the Department of Veterans Affairs in Louisiana.</a:t>
            </a:r>
          </a:p>
          <a:p>
            <a:pPr eaLnBrk="1" hangingPunct="1"/>
            <a:endParaRPr lang="en-US" sz="1700"/>
          </a:p>
          <a:p>
            <a:pPr algn="ctr" eaLnBrk="1" hangingPunct="1"/>
            <a:r>
              <a:rPr lang="en-US" sz="1700" b="1">
                <a:solidFill>
                  <a:srgbClr val="0070C0"/>
                </a:solidFill>
              </a:rPr>
              <a:t>Her job is to treat cancer patients with radiation therapy. She ensures they receive the correct dosages of radiation—those which destroy tumors and do minimal damage to healthy tissue.</a:t>
            </a:r>
            <a:endParaRPr lang="en-US" sz="1700"/>
          </a:p>
        </p:txBody>
      </p:sp>
      <p:pic>
        <p:nvPicPr>
          <p:cNvPr id="35846" name="Picture 5" descr="C:\Users\odonnell\Pictures\APS Profiles\barr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5338" y="390525"/>
            <a:ext cx="3101975" cy="296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7"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6016625"/>
            <a:ext cx="73025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71279363"/>
      </p:ext>
    </p:extLst>
  </p:cSld>
  <p:clrMapOvr>
    <a:masterClrMapping/>
  </p:clrMapOvr>
  <p:transition spd="slow" advClick="0" advTm="34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C44F31C1-201F-4AD4-9ABC-71DD698C5368}"/>
              </a:ext>
            </a:extLst>
          </p:cNvPr>
          <p:cNvPicPr>
            <a:picLocks noChangeAspect="1"/>
          </p:cNvPicPr>
          <p:nvPr/>
        </p:nvPicPr>
        <p:blipFill>
          <a:blip r:embed="rId3"/>
          <a:stretch>
            <a:fillRect/>
          </a:stretch>
        </p:blipFill>
        <p:spPr>
          <a:xfrm>
            <a:off x="4227512" y="908530"/>
            <a:ext cx="4702175" cy="5138258"/>
          </a:xfrm>
          <a:prstGeom prst="rect">
            <a:avLst/>
          </a:prstGeom>
        </p:spPr>
      </p:pic>
      <p:sp>
        <p:nvSpPr>
          <p:cNvPr id="24" name="Content Placeholder 1"/>
          <p:cNvSpPr txBox="1">
            <a:spLocks/>
          </p:cNvSpPr>
          <p:nvPr/>
        </p:nvSpPr>
        <p:spPr>
          <a:xfrm>
            <a:off x="174625" y="1210786"/>
            <a:ext cx="2867025" cy="2547938"/>
          </a:xfrm>
          <a:prstGeom prst="rect">
            <a:avLst/>
          </a:prstGeom>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600"/>
              </a:spcAft>
              <a:buFont typeface="Arial" charset="0"/>
              <a:buChar char="•"/>
            </a:pPr>
            <a:r>
              <a:rPr lang="en-US" sz="1800" dirty="0"/>
              <a:t>According to the AIP statistical research center, Physics PhDs starting in the private sector earned on average </a:t>
            </a:r>
            <a:r>
              <a:rPr lang="en-US" sz="1800" dirty="0">
                <a:solidFill>
                  <a:srgbClr val="FF0000"/>
                </a:solidFill>
              </a:rPr>
              <a:t>$110K!</a:t>
            </a:r>
          </a:p>
          <a:p>
            <a:pPr>
              <a:spcAft>
                <a:spcPts val="600"/>
              </a:spcAft>
              <a:buFont typeface="Arial" charset="0"/>
              <a:buNone/>
            </a:pPr>
            <a:endParaRPr lang="en-US" sz="1800" dirty="0"/>
          </a:p>
          <a:p>
            <a:pPr>
              <a:spcAft>
                <a:spcPts val="600"/>
              </a:spcAft>
              <a:buFont typeface="Arial" charset="0"/>
              <a:buChar char="•"/>
            </a:pPr>
            <a:r>
              <a:rPr lang="en-US" sz="1800" dirty="0"/>
              <a:t>Since 1971, the Private Sector has been the single largest employment base for Physics PhDs*.</a:t>
            </a:r>
          </a:p>
          <a:p>
            <a:pPr>
              <a:spcAft>
                <a:spcPts val="600"/>
              </a:spcAft>
              <a:buFont typeface="Arial" charset="0"/>
              <a:buChar char="•"/>
            </a:pPr>
            <a:endParaRPr lang="en-US" sz="1800" dirty="0"/>
          </a:p>
          <a:p>
            <a:pPr>
              <a:spcAft>
                <a:spcPts val="600"/>
              </a:spcAft>
              <a:buFont typeface="Arial" charset="0"/>
              <a:buChar char="•"/>
            </a:pPr>
            <a:endParaRPr lang="en-US" sz="1800" dirty="0"/>
          </a:p>
        </p:txBody>
      </p:sp>
      <p:sp>
        <p:nvSpPr>
          <p:cNvPr id="48132" name="Text Placeholder 4"/>
          <p:cNvSpPr txBox="1">
            <a:spLocks/>
          </p:cNvSpPr>
          <p:nvPr/>
        </p:nvSpPr>
        <p:spPr bwMode="auto">
          <a:xfrm>
            <a:off x="174625" y="617538"/>
            <a:ext cx="5426075"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b="1" dirty="0"/>
              <a:t>Physics PhD Have Earning Power!</a:t>
            </a:r>
          </a:p>
        </p:txBody>
      </p:sp>
      <p:sp>
        <p:nvSpPr>
          <p:cNvPr id="27" name="Text Placeholder 5"/>
          <p:cNvSpPr txBox="1">
            <a:spLocks/>
          </p:cNvSpPr>
          <p:nvPr/>
        </p:nvSpPr>
        <p:spPr bwMode="auto">
          <a:xfrm>
            <a:off x="174625" y="4981576"/>
            <a:ext cx="3192463" cy="155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buFont typeface="Arial" charset="0"/>
              <a:buNone/>
            </a:pPr>
            <a:r>
              <a:rPr lang="en-US" sz="1800" b="1" dirty="0">
                <a:solidFill>
                  <a:srgbClr val="0066FF"/>
                </a:solidFill>
              </a:rPr>
              <a:t>There are many high-paying and interesting private-sector careers that you can pursue with a Physics PhD!</a:t>
            </a:r>
          </a:p>
        </p:txBody>
      </p:sp>
      <p:sp>
        <p:nvSpPr>
          <p:cNvPr id="36" name="Oval 35"/>
          <p:cNvSpPr/>
          <p:nvPr/>
        </p:nvSpPr>
        <p:spPr>
          <a:xfrm>
            <a:off x="6319043" y="1706880"/>
            <a:ext cx="1582737" cy="777875"/>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37" name="TextBox 36"/>
          <p:cNvSpPr txBox="1">
            <a:spLocks noChangeArrowheads="1"/>
          </p:cNvSpPr>
          <p:nvPr/>
        </p:nvSpPr>
        <p:spPr bwMode="auto">
          <a:xfrm>
            <a:off x="174625" y="6532563"/>
            <a:ext cx="42021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 according to the NSF Survey of Doctoral Recipients, 1971-2006</a:t>
            </a:r>
          </a:p>
        </p:txBody>
      </p:sp>
      <p:pic>
        <p:nvPicPr>
          <p:cNvPr id="4813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78600" y="6046788"/>
            <a:ext cx="73183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6120154"/>
      </p:ext>
    </p:extLst>
  </p:cSld>
  <p:clrMapOvr>
    <a:masterClrMapping/>
  </p:clrMapOvr>
  <p:transition advClick="0" advTm="30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7923" y="-68385"/>
            <a:ext cx="9368692" cy="685923"/>
          </a:xfrm>
          <a:prstGeom prst="rect">
            <a:avLst/>
          </a:prstGeom>
          <a:solidFill>
            <a:srgbClr val="B32523"/>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4" name="TextBox 8"/>
          <p:cNvSpPr txBox="1">
            <a:spLocks noChangeArrowheads="1"/>
          </p:cNvSpPr>
          <p:nvPr/>
        </p:nvSpPr>
        <p:spPr bwMode="auto">
          <a:xfrm>
            <a:off x="171731" y="1676400"/>
            <a:ext cx="6446784" cy="8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700" dirty="0">
                <a:solidFill>
                  <a:prstClr val="black"/>
                </a:solidFill>
                <a:cs typeface="MS PGothic" charset="0"/>
              </a:rPr>
              <a:t>Mark always liked to figure out how things worked.  Enjoying all sciences, an outstanding senior year high school physics experience led him to an astrophysics major in college.  </a:t>
            </a:r>
          </a:p>
        </p:txBody>
      </p:sp>
      <p:sp>
        <p:nvSpPr>
          <p:cNvPr id="6" name="TextBox 13"/>
          <p:cNvSpPr txBox="1">
            <a:spLocks noChangeArrowheads="1"/>
          </p:cNvSpPr>
          <p:nvPr/>
        </p:nvSpPr>
        <p:spPr bwMode="auto">
          <a:xfrm>
            <a:off x="3800473" y="3661097"/>
            <a:ext cx="5133207" cy="144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700" dirty="0">
                <a:solidFill>
                  <a:prstClr val="black"/>
                </a:solidFill>
                <a:cs typeface="MS PGothic" charset="0"/>
              </a:rPr>
              <a:t>As an engineer making medical devices, Mark gets to determine and improve upon how they are made.  He also uses data gathering and critical thinking to get at root causes of manufacturing issues and to improve the processes.</a:t>
            </a:r>
          </a:p>
        </p:txBody>
      </p:sp>
      <p:sp>
        <p:nvSpPr>
          <p:cNvPr id="7" name="TextBox 15"/>
          <p:cNvSpPr txBox="1">
            <a:spLocks noChangeArrowheads="1"/>
          </p:cNvSpPr>
          <p:nvPr/>
        </p:nvSpPr>
        <p:spPr bwMode="auto">
          <a:xfrm>
            <a:off x="3800473" y="5254752"/>
            <a:ext cx="5301949" cy="1400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ja-JP" altLang="en-US" sz="1700" b="1" dirty="0">
                <a:solidFill>
                  <a:srgbClr val="00B050"/>
                </a:solidFill>
                <a:cs typeface="MS PGothic" charset="0"/>
              </a:rPr>
              <a:t>“</a:t>
            </a:r>
            <a:r>
              <a:rPr lang="en-US" altLang="ja-JP" sz="1700" dirty="0">
                <a:solidFill>
                  <a:srgbClr val="00B050"/>
                </a:solidFill>
                <a:cs typeface="MS PGothic" charset="0"/>
              </a:rPr>
              <a:t>The projects I work on are sometimes like my undergraduate physics laboratory classes.  Hypothesize, experiment, report. Almost every day I use skills I learned in school such as how to take, analyze and report data.</a:t>
            </a:r>
            <a:r>
              <a:rPr lang="ja-JP" altLang="en-US" sz="1700" b="1" dirty="0">
                <a:solidFill>
                  <a:srgbClr val="00B050"/>
                </a:solidFill>
                <a:cs typeface="MS PGothic" charset="0"/>
              </a:rPr>
              <a:t>”</a:t>
            </a:r>
            <a:endParaRPr lang="en-US" sz="1700" b="1" dirty="0">
              <a:solidFill>
                <a:srgbClr val="00B050"/>
              </a:solidFill>
              <a:cs typeface="MS PGothic" charset="0"/>
            </a:endParaRPr>
          </a:p>
        </p:txBody>
      </p:sp>
      <p:sp>
        <p:nvSpPr>
          <p:cNvPr id="9" name="Subtitle 1"/>
          <p:cNvSpPr txBox="1">
            <a:spLocks/>
          </p:cNvSpPr>
          <p:nvPr/>
        </p:nvSpPr>
        <p:spPr bwMode="auto">
          <a:xfrm>
            <a:off x="173038" y="992188"/>
            <a:ext cx="5640387"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sz="1800" dirty="0">
                <a:solidFill>
                  <a:srgbClr val="00B050"/>
                </a:solidFill>
              </a:rPr>
              <a:t>Manufacturing Process Engineer</a:t>
            </a:r>
            <a:br>
              <a:rPr lang="en-US" sz="1800" dirty="0">
                <a:solidFill>
                  <a:srgbClr val="00B050"/>
                </a:solidFill>
              </a:rPr>
            </a:br>
            <a:r>
              <a:rPr lang="en-US" sz="1800" dirty="0">
                <a:solidFill>
                  <a:srgbClr val="00B050"/>
                </a:solidFill>
              </a:rPr>
              <a:t>Medtronic - Brooklyn Center, MN</a:t>
            </a:r>
          </a:p>
        </p:txBody>
      </p:sp>
      <p:sp>
        <p:nvSpPr>
          <p:cNvPr id="11" name="TextBox 15"/>
          <p:cNvSpPr txBox="1">
            <a:spLocks noChangeArrowheads="1"/>
          </p:cNvSpPr>
          <p:nvPr/>
        </p:nvSpPr>
        <p:spPr bwMode="auto">
          <a:xfrm>
            <a:off x="178903" y="2650793"/>
            <a:ext cx="6559354" cy="8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ja-JP" altLang="en-US" sz="1700" b="1" dirty="0">
                <a:solidFill>
                  <a:srgbClr val="00B050"/>
                </a:solidFill>
                <a:cs typeface="MS PGothic" charset="0"/>
              </a:rPr>
              <a:t>“</a:t>
            </a:r>
            <a:r>
              <a:rPr lang="en-US" altLang="ja-JP" sz="1700" dirty="0">
                <a:solidFill>
                  <a:srgbClr val="00B050"/>
                </a:solidFill>
                <a:cs typeface="MS PGothic" charset="0"/>
              </a:rPr>
              <a:t>A technical foundation in physics and ability to comprehend complex problems allowed me to get a job that wasn’t asking specifically for a physicist.</a:t>
            </a:r>
            <a:r>
              <a:rPr lang="ja-JP" altLang="en-US" sz="1700" b="1" dirty="0">
                <a:solidFill>
                  <a:srgbClr val="00B050"/>
                </a:solidFill>
                <a:cs typeface="MS PGothic" charset="0"/>
              </a:rPr>
              <a:t>”</a:t>
            </a:r>
            <a:endParaRPr lang="en-US" sz="1700" b="1" dirty="0">
              <a:solidFill>
                <a:srgbClr val="00B050"/>
              </a:solidFill>
              <a:cs typeface="MS PGothic" charset="0"/>
            </a:endParaRPr>
          </a:p>
        </p:txBody>
      </p:sp>
      <p:sp>
        <p:nvSpPr>
          <p:cNvPr id="13" name="Text Placeholder 4"/>
          <p:cNvSpPr txBox="1">
            <a:spLocks/>
          </p:cNvSpPr>
          <p:nvPr/>
        </p:nvSpPr>
        <p:spPr bwMode="auto">
          <a:xfrm>
            <a:off x="188672" y="86108"/>
            <a:ext cx="2683481" cy="39258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sz="1800" b="1" dirty="0">
                <a:solidFill>
                  <a:prstClr val="white"/>
                </a:solidFill>
              </a:rPr>
              <a:t>PHYSICIST PROFILE</a:t>
            </a:r>
          </a:p>
        </p:txBody>
      </p:sp>
      <p:sp>
        <p:nvSpPr>
          <p:cNvPr id="14" name="Text Placeholder 4"/>
          <p:cNvSpPr txBox="1">
            <a:spLocks/>
          </p:cNvSpPr>
          <p:nvPr/>
        </p:nvSpPr>
        <p:spPr bwMode="auto">
          <a:xfrm>
            <a:off x="178903" y="623403"/>
            <a:ext cx="6181725"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b="1" dirty="0">
                <a:solidFill>
                  <a:srgbClr val="00B050"/>
                </a:solidFill>
              </a:rPr>
              <a:t>Mark Madland (Astrophysics BSc)</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53359"/>
            <a:ext cx="3845130" cy="2403207"/>
          </a:xfrm>
          <a:prstGeom prst="rect">
            <a:avLst/>
          </a:prstGeom>
        </p:spPr>
      </p:pic>
      <p:sp>
        <p:nvSpPr>
          <p:cNvPr id="8" name="TextBox 7"/>
          <p:cNvSpPr txBox="1"/>
          <p:nvPr/>
        </p:nvSpPr>
        <p:spPr>
          <a:xfrm>
            <a:off x="451945" y="6353175"/>
            <a:ext cx="2817820" cy="338554"/>
          </a:xfrm>
          <a:prstGeom prst="rect">
            <a:avLst/>
          </a:prstGeom>
          <a:noFill/>
        </p:spPr>
        <p:txBody>
          <a:bodyPr wrap="square" rtlCol="0">
            <a:spAutoFit/>
          </a:bodyPr>
          <a:lstStyle/>
          <a:p>
            <a:pPr algn="ctr" fontAlgn="auto">
              <a:spcBef>
                <a:spcPts val="0"/>
              </a:spcBef>
              <a:spcAft>
                <a:spcPts val="0"/>
              </a:spcAft>
            </a:pPr>
            <a:r>
              <a:rPr lang="en-US" sz="1600" dirty="0">
                <a:solidFill>
                  <a:prstClr val="black"/>
                </a:solidFill>
                <a:latin typeface="Calibri"/>
                <a:ea typeface="+mn-ea"/>
                <a:cs typeface="+mn-cs"/>
              </a:rPr>
              <a:t>Pacemakers - Medtronic, PLC.</a:t>
            </a:r>
          </a:p>
        </p:txBody>
      </p:sp>
      <p:pic>
        <p:nvPicPr>
          <p:cNvPr id="2" name="Picture 1" descr="madland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7937" y="86108"/>
            <a:ext cx="2405743" cy="3499784"/>
          </a:xfrm>
          <a:prstGeom prst="rect">
            <a:avLst/>
          </a:prstGeom>
        </p:spPr>
      </p:pic>
    </p:spTree>
    <p:extLst>
      <p:ext uri="{BB962C8B-B14F-4D97-AF65-F5344CB8AC3E}">
        <p14:creationId xmlns:p14="http://schemas.microsoft.com/office/powerpoint/2010/main" val="3825532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a:spLocks noChangeArrowheads="1"/>
          </p:cNvSpPr>
          <p:nvPr/>
        </p:nvSpPr>
        <p:spPr bwMode="auto">
          <a:xfrm>
            <a:off x="174625" y="1638300"/>
            <a:ext cx="4024313" cy="1200150"/>
          </a:xfrm>
          <a:prstGeom prst="rect">
            <a:avLst/>
          </a:prstGeom>
          <a:noFill/>
          <a:ln w="9525">
            <a:noFill/>
            <a:miter lim="800000"/>
            <a:headEnd/>
            <a:tailEnd/>
          </a:ln>
        </p:spPr>
        <p:txBody>
          <a:bodyPr>
            <a:spAutoFit/>
          </a:bodyPr>
          <a:lstStyle>
            <a:lvl1pPr marL="182563" indent="-182563"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dirty="0">
                <a:solidFill>
                  <a:srgbClr val="0D0D0D"/>
                </a:solidFill>
              </a:rPr>
              <a:t>Roughly half of 2007 physics BSc graduates found initial employment in the private sector in Engineering or Computer Science fields.</a:t>
            </a:r>
          </a:p>
        </p:txBody>
      </p:sp>
      <p:sp>
        <p:nvSpPr>
          <p:cNvPr id="30" name="TextBox 29"/>
          <p:cNvSpPr txBox="1">
            <a:spLocks noChangeArrowheads="1"/>
          </p:cNvSpPr>
          <p:nvPr/>
        </p:nvSpPr>
        <p:spPr bwMode="auto">
          <a:xfrm>
            <a:off x="174625" y="3032125"/>
            <a:ext cx="3929063" cy="1200150"/>
          </a:xfrm>
          <a:prstGeom prst="rect">
            <a:avLst/>
          </a:prstGeom>
          <a:noFill/>
          <a:ln w="9525">
            <a:noFill/>
            <a:miter lim="800000"/>
            <a:headEnd/>
            <a:tailEnd/>
          </a:ln>
        </p:spPr>
        <p:txBody>
          <a:bodyPr>
            <a:spAutoFit/>
          </a:bodyPr>
          <a:lstStyle/>
          <a:p>
            <a:pPr marL="182563" indent="-182563">
              <a:buFont typeface="Arial" charset="0"/>
              <a:buChar char="•"/>
              <a:defRPr/>
            </a:pPr>
            <a:r>
              <a:rPr lang="en-US" sz="1800" dirty="0">
                <a:solidFill>
                  <a:schemeClr val="tx1">
                    <a:lumMod val="95000"/>
                    <a:lumOff val="5000"/>
                  </a:schemeClr>
                </a:solidFill>
                <a:latin typeface="Arial" pitchFamily="34" charset="0"/>
                <a:ea typeface="+mn-ea"/>
                <a:cs typeface="Arial" charset="0"/>
              </a:rPr>
              <a:t>Of these, nearly 100% stated that the problem solving abilities they gained as a physics student were useful in their jobs.</a:t>
            </a:r>
          </a:p>
        </p:txBody>
      </p:sp>
      <p:sp>
        <p:nvSpPr>
          <p:cNvPr id="31" name="TextBox 30"/>
          <p:cNvSpPr txBox="1">
            <a:spLocks noChangeArrowheads="1"/>
          </p:cNvSpPr>
          <p:nvPr/>
        </p:nvSpPr>
        <p:spPr bwMode="auto">
          <a:xfrm>
            <a:off x="174625" y="5402263"/>
            <a:ext cx="4191000" cy="923925"/>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E46C0A"/>
                </a:solidFill>
              </a:rPr>
              <a:t>So, a physics training gives you skills that are applicable to a variety of career paths.</a:t>
            </a:r>
          </a:p>
        </p:txBody>
      </p:sp>
      <p:sp>
        <p:nvSpPr>
          <p:cNvPr id="32" name="TextBox 31"/>
          <p:cNvSpPr txBox="1">
            <a:spLocks noChangeArrowheads="1"/>
          </p:cNvSpPr>
          <p:nvPr/>
        </p:nvSpPr>
        <p:spPr bwMode="auto">
          <a:xfrm>
            <a:off x="174625" y="4425950"/>
            <a:ext cx="4310063" cy="646113"/>
          </a:xfrm>
          <a:prstGeom prst="rect">
            <a:avLst/>
          </a:prstGeom>
          <a:noFill/>
          <a:ln w="9525">
            <a:noFill/>
            <a:miter lim="800000"/>
            <a:headEnd/>
            <a:tailEnd/>
          </a:ln>
        </p:spPr>
        <p:txBody>
          <a:bodyPr>
            <a:spAutoFit/>
          </a:bodyPr>
          <a:lstStyle/>
          <a:p>
            <a:pPr marL="182563" indent="-182563">
              <a:buFont typeface="Arial" charset="0"/>
              <a:buChar char="•"/>
              <a:defRPr/>
            </a:pPr>
            <a:r>
              <a:rPr lang="en-US" sz="1800" dirty="0">
                <a:solidFill>
                  <a:schemeClr val="tx1">
                    <a:lumMod val="95000"/>
                    <a:lumOff val="5000"/>
                  </a:schemeClr>
                </a:solidFill>
                <a:latin typeface="Arial" pitchFamily="34" charset="0"/>
                <a:ea typeface="+mn-ea"/>
                <a:cs typeface="Arial" charset="0"/>
              </a:rPr>
              <a:t>Other useful skills included technical writing, programming, and teamwork.</a:t>
            </a:r>
          </a:p>
        </p:txBody>
      </p:sp>
      <p:sp>
        <p:nvSpPr>
          <p:cNvPr id="34" name="Text Placeholder 4"/>
          <p:cNvSpPr txBox="1">
            <a:spLocks/>
          </p:cNvSpPr>
          <p:nvPr/>
        </p:nvSpPr>
        <p:spPr>
          <a:xfrm>
            <a:off x="174625" y="625475"/>
            <a:ext cx="4246563" cy="758825"/>
          </a:xfrm>
          <a:prstGeom prst="rect">
            <a:avLst/>
          </a:prstGeo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b="1"/>
              <a:t>Physics Gives you </a:t>
            </a:r>
            <a:br>
              <a:rPr lang="en-US" b="1"/>
            </a:br>
            <a:r>
              <a:rPr lang="en-US" b="1"/>
              <a:t>Major Skills!</a:t>
            </a:r>
          </a:p>
        </p:txBody>
      </p:sp>
      <p:pic>
        <p:nvPicPr>
          <p:cNvPr id="491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9700" y="6051550"/>
            <a:ext cx="73025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A screenshot of a cell phone&#10;&#10;Description automatically generated">
            <a:extLst>
              <a:ext uri="{FF2B5EF4-FFF2-40B4-BE49-F238E27FC236}">
                <a16:creationId xmlns:a16="http://schemas.microsoft.com/office/drawing/2014/main" id="{688328A0-7DE1-4759-9C0C-5AD17363E055}"/>
              </a:ext>
            </a:extLst>
          </p:cNvPr>
          <p:cNvPicPr>
            <a:picLocks noChangeAspect="1"/>
          </p:cNvPicPr>
          <p:nvPr/>
        </p:nvPicPr>
        <p:blipFill>
          <a:blip r:embed="rId4"/>
          <a:stretch>
            <a:fillRect/>
          </a:stretch>
        </p:blipFill>
        <p:spPr>
          <a:xfrm>
            <a:off x="4294658" y="1920240"/>
            <a:ext cx="4842991" cy="3613080"/>
          </a:xfrm>
          <a:prstGeom prst="rect">
            <a:avLst/>
          </a:prstGeom>
        </p:spPr>
      </p:pic>
      <p:sp>
        <p:nvSpPr>
          <p:cNvPr id="33" name="Oval 32"/>
          <p:cNvSpPr/>
          <p:nvPr/>
        </p:nvSpPr>
        <p:spPr>
          <a:xfrm>
            <a:off x="4484688" y="2607310"/>
            <a:ext cx="4435792" cy="377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Tree>
    <p:extLst>
      <p:ext uri="{BB962C8B-B14F-4D97-AF65-F5344CB8AC3E}">
        <p14:creationId xmlns:p14="http://schemas.microsoft.com/office/powerpoint/2010/main" val="2586513690"/>
      </p:ext>
    </p:extLst>
  </p:cSld>
  <p:clrMapOvr>
    <a:masterClrMapping/>
  </p:clrMapOvr>
  <p:transition advClick="0" advTm="35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7923" y="-68385"/>
            <a:ext cx="9368692" cy="685923"/>
          </a:xfrm>
          <a:prstGeom prst="rect">
            <a:avLst/>
          </a:prstGeom>
          <a:solidFill>
            <a:srgbClr val="B32523"/>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4" name="TextBox 8"/>
          <p:cNvSpPr txBox="1">
            <a:spLocks noChangeArrowheads="1"/>
          </p:cNvSpPr>
          <p:nvPr/>
        </p:nvSpPr>
        <p:spPr bwMode="auto">
          <a:xfrm>
            <a:off x="201613" y="1676400"/>
            <a:ext cx="5791200" cy="8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700" dirty="0">
                <a:solidFill>
                  <a:prstClr val="black"/>
                </a:solidFill>
                <a:cs typeface="MS PGothic" charset="0"/>
              </a:rPr>
              <a:t>Matthew, who enjoyed mathematics and his high school physics class, decided to major in physics in college, which ultimately led to his PhD.</a:t>
            </a:r>
          </a:p>
        </p:txBody>
      </p:sp>
      <p:sp>
        <p:nvSpPr>
          <p:cNvPr id="5" name="TextBox 9"/>
          <p:cNvSpPr txBox="1">
            <a:spLocks noChangeArrowheads="1"/>
          </p:cNvSpPr>
          <p:nvPr/>
        </p:nvSpPr>
        <p:spPr bwMode="auto">
          <a:xfrm>
            <a:off x="191102" y="2578374"/>
            <a:ext cx="5791200" cy="8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700" dirty="0">
                <a:solidFill>
                  <a:prstClr val="black"/>
                </a:solidFill>
                <a:cs typeface="MS PGothic" charset="0"/>
              </a:rPr>
              <a:t>After graduate school, Matthew got a job as a quantitative analyst, where he built analytical tools for finding trading opportunities in global financial markets.</a:t>
            </a:r>
          </a:p>
        </p:txBody>
      </p:sp>
      <p:sp>
        <p:nvSpPr>
          <p:cNvPr id="6" name="TextBox 13"/>
          <p:cNvSpPr txBox="1">
            <a:spLocks noChangeArrowheads="1"/>
          </p:cNvSpPr>
          <p:nvPr/>
        </p:nvSpPr>
        <p:spPr bwMode="auto">
          <a:xfrm>
            <a:off x="307427" y="4414351"/>
            <a:ext cx="8210040" cy="8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700" dirty="0">
                <a:solidFill>
                  <a:prstClr val="black"/>
                </a:solidFill>
                <a:cs typeface="MS PGothic" charset="0"/>
              </a:rPr>
              <a:t>After several years as an analyst Matthew moved into a portfolio manager role who makes investment decisions.  He now manages a team of 8 investment professionals who allocate capital to large domestic and international investors.</a:t>
            </a:r>
          </a:p>
        </p:txBody>
      </p:sp>
      <p:sp>
        <p:nvSpPr>
          <p:cNvPr id="7" name="TextBox 15"/>
          <p:cNvSpPr txBox="1">
            <a:spLocks noChangeArrowheads="1"/>
          </p:cNvSpPr>
          <p:nvPr/>
        </p:nvSpPr>
        <p:spPr bwMode="auto">
          <a:xfrm>
            <a:off x="1445180" y="5321828"/>
            <a:ext cx="6253639" cy="8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ja-JP" altLang="en-US" sz="1700" b="1" dirty="0">
                <a:solidFill>
                  <a:srgbClr val="00B050"/>
                </a:solidFill>
                <a:cs typeface="MS PGothic" charset="0"/>
              </a:rPr>
              <a:t>“</a:t>
            </a:r>
            <a:r>
              <a:rPr lang="en-US" altLang="ja-JP" sz="1700" dirty="0">
                <a:solidFill>
                  <a:srgbClr val="00B050"/>
                </a:solidFill>
                <a:cs typeface="MS PGothic" charset="0"/>
              </a:rPr>
              <a:t>The analytical </a:t>
            </a:r>
            <a:r>
              <a:rPr lang="en-US" sz="1700" dirty="0">
                <a:solidFill>
                  <a:srgbClr val="00B050"/>
                </a:solidFill>
                <a:cs typeface="MS PGothic" charset="0"/>
              </a:rPr>
              <a:t>lessons I learned doing physics research were crucial in developing the systematical tools I use for analyzing financial markets.</a:t>
            </a:r>
            <a:r>
              <a:rPr lang="ja-JP" altLang="en-US" sz="1700" b="1" dirty="0">
                <a:solidFill>
                  <a:srgbClr val="00B050"/>
                </a:solidFill>
                <a:cs typeface="MS PGothic" charset="0"/>
              </a:rPr>
              <a:t>”</a:t>
            </a:r>
            <a:endParaRPr lang="en-US" sz="1700" b="1" dirty="0">
              <a:solidFill>
                <a:srgbClr val="00B050"/>
              </a:solidFill>
              <a:cs typeface="MS PGothic" charset="0"/>
            </a:endParaRPr>
          </a:p>
        </p:txBody>
      </p:sp>
      <p:sp>
        <p:nvSpPr>
          <p:cNvPr id="8" name="Text Placeholder 4"/>
          <p:cNvSpPr txBox="1">
            <a:spLocks/>
          </p:cNvSpPr>
          <p:nvPr/>
        </p:nvSpPr>
        <p:spPr bwMode="auto">
          <a:xfrm>
            <a:off x="173038" y="617538"/>
            <a:ext cx="6181725"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b="1" dirty="0">
                <a:solidFill>
                  <a:srgbClr val="00B050"/>
                </a:solidFill>
              </a:rPr>
              <a:t>Matthew </a:t>
            </a:r>
            <a:r>
              <a:rPr lang="en-US" b="1" dirty="0" err="1">
                <a:solidFill>
                  <a:srgbClr val="00B050"/>
                </a:solidFill>
              </a:rPr>
              <a:t>Abroe</a:t>
            </a:r>
            <a:r>
              <a:rPr lang="en-US" b="1" dirty="0">
                <a:solidFill>
                  <a:srgbClr val="00B050"/>
                </a:solidFill>
              </a:rPr>
              <a:t> (Physics PhD)</a:t>
            </a:r>
          </a:p>
        </p:txBody>
      </p:sp>
      <p:sp>
        <p:nvSpPr>
          <p:cNvPr id="9" name="Subtitle 1"/>
          <p:cNvSpPr txBox="1">
            <a:spLocks/>
          </p:cNvSpPr>
          <p:nvPr/>
        </p:nvSpPr>
        <p:spPr bwMode="auto">
          <a:xfrm>
            <a:off x="173038" y="992188"/>
            <a:ext cx="5640387"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sz="1800" dirty="0">
                <a:solidFill>
                  <a:srgbClr val="00B050"/>
                </a:solidFill>
              </a:rPr>
              <a:t>Portfolio Manager </a:t>
            </a:r>
            <a:br>
              <a:rPr lang="en-US" sz="1800" dirty="0">
                <a:solidFill>
                  <a:srgbClr val="00B050"/>
                </a:solidFill>
              </a:rPr>
            </a:br>
            <a:r>
              <a:rPr lang="en-US" sz="1800" dirty="0">
                <a:solidFill>
                  <a:srgbClr val="00B050"/>
                </a:solidFill>
              </a:rPr>
              <a:t>Black River Asset Management – Minneapolis, MN</a:t>
            </a:r>
          </a:p>
        </p:txBody>
      </p:sp>
      <p:pic>
        <p:nvPicPr>
          <p:cNvPr id="10" name="Picture 2"/>
          <p:cNvPicPr>
            <a:picLocks noChangeAspect="1" noChangeArrowheads="1"/>
          </p:cNvPicPr>
          <p:nvPr/>
        </p:nvPicPr>
        <p:blipFill>
          <a:blip r:embed="rId2"/>
          <a:srcRect/>
          <a:stretch>
            <a:fillRect/>
          </a:stretch>
        </p:blipFill>
        <p:spPr bwMode="auto">
          <a:xfrm>
            <a:off x="5973815" y="841650"/>
            <a:ext cx="2686707" cy="2673273"/>
          </a:xfrm>
          <a:prstGeom prst="rect">
            <a:avLst/>
          </a:prstGeom>
          <a:noFill/>
          <a:ln w="9525">
            <a:noFill/>
            <a:miter lim="800000"/>
            <a:headEnd/>
            <a:tailEnd/>
          </a:ln>
        </p:spPr>
      </p:pic>
      <p:sp>
        <p:nvSpPr>
          <p:cNvPr id="11" name="TextBox 15"/>
          <p:cNvSpPr txBox="1">
            <a:spLocks noChangeArrowheads="1"/>
          </p:cNvSpPr>
          <p:nvPr/>
        </p:nvSpPr>
        <p:spPr bwMode="auto">
          <a:xfrm>
            <a:off x="451945" y="3537188"/>
            <a:ext cx="8240110" cy="8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ja-JP" altLang="en-US" sz="1700" b="1" dirty="0">
                <a:solidFill>
                  <a:srgbClr val="00B050"/>
                </a:solidFill>
                <a:cs typeface="MS PGothic" charset="0"/>
              </a:rPr>
              <a:t>“</a:t>
            </a:r>
            <a:r>
              <a:rPr lang="en-US" altLang="ja-JP" sz="1700" dirty="0">
                <a:solidFill>
                  <a:srgbClr val="00B050"/>
                </a:solidFill>
                <a:cs typeface="MS PGothic" charset="0"/>
              </a:rPr>
              <a:t>A friend from grad school got a job at a hedge fund, which is how I learned about finance as a possible career path.  While applying for post-docs I also sent my resume to Black River, which led to a job offer.</a:t>
            </a:r>
            <a:r>
              <a:rPr lang="ja-JP" altLang="en-US" sz="1700" b="1" dirty="0">
                <a:solidFill>
                  <a:srgbClr val="00B050"/>
                </a:solidFill>
                <a:cs typeface="MS PGothic" charset="0"/>
              </a:rPr>
              <a:t>”</a:t>
            </a:r>
            <a:endParaRPr lang="en-US" sz="1700" b="1" dirty="0">
              <a:solidFill>
                <a:srgbClr val="00B050"/>
              </a:solidFill>
              <a:cs typeface="MS PGothic" charset="0"/>
            </a:endParaRPr>
          </a:p>
        </p:txBody>
      </p:sp>
      <p:sp>
        <p:nvSpPr>
          <p:cNvPr id="13" name="Text Placeholder 4"/>
          <p:cNvSpPr txBox="1">
            <a:spLocks/>
          </p:cNvSpPr>
          <p:nvPr/>
        </p:nvSpPr>
        <p:spPr bwMode="auto">
          <a:xfrm>
            <a:off x="188672" y="86108"/>
            <a:ext cx="2683481" cy="39258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sz="1800" b="1" dirty="0">
                <a:solidFill>
                  <a:prstClr val="white"/>
                </a:solidFill>
              </a:rPr>
              <a:t>PHYSICIST PROFILE</a:t>
            </a:r>
          </a:p>
        </p:txBody>
      </p:sp>
      <p:sp>
        <p:nvSpPr>
          <p:cNvPr id="14" name="TextBox 13"/>
          <p:cNvSpPr txBox="1"/>
          <p:nvPr/>
        </p:nvSpPr>
        <p:spPr>
          <a:xfrm>
            <a:off x="2433638" y="6267450"/>
            <a:ext cx="4300537" cy="40005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en-US" sz="1800" dirty="0">
                <a:solidFill>
                  <a:prstClr val="black"/>
                </a:solidFill>
              </a:rPr>
              <a:t>Learn more:  </a:t>
            </a:r>
            <a:r>
              <a:rPr lang="en-US" sz="2000" b="1" dirty="0">
                <a:solidFill>
                  <a:srgbClr val="E46C0A"/>
                </a:solidFill>
              </a:rPr>
              <a:t>black-</a:t>
            </a:r>
            <a:r>
              <a:rPr lang="en-US" sz="2000" b="1" dirty="0" err="1">
                <a:solidFill>
                  <a:srgbClr val="E46C0A"/>
                </a:solidFill>
              </a:rPr>
              <a:t>river.com</a:t>
            </a:r>
            <a:endParaRPr lang="en-US" sz="2000" b="1" dirty="0">
              <a:solidFill>
                <a:srgbClr val="E46C0A"/>
              </a:solidFill>
            </a:endParaRPr>
          </a:p>
        </p:txBody>
      </p:sp>
    </p:spTree>
    <p:extLst>
      <p:ext uri="{BB962C8B-B14F-4D97-AF65-F5344CB8AC3E}">
        <p14:creationId xmlns:p14="http://schemas.microsoft.com/office/powerpoint/2010/main" val="3890839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794" name="Picture 10" descr="mcjimse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39725"/>
            <a:ext cx="2438400"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Box 8"/>
          <p:cNvSpPr txBox="1">
            <a:spLocks noChangeArrowheads="1"/>
          </p:cNvSpPr>
          <p:nvPr/>
        </p:nvSpPr>
        <p:spPr bwMode="auto">
          <a:xfrm>
            <a:off x="201613" y="1676400"/>
            <a:ext cx="5791200"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a:cs typeface="MS PGothic" charset="0"/>
              </a:rPr>
              <a:t>Attend Mary Lee McJimsey</a:t>
            </a:r>
            <a:r>
              <a:rPr lang="ja-JP" altLang="en-US" sz="1700">
                <a:cs typeface="MS PGothic" charset="0"/>
              </a:rPr>
              <a:t>’</a:t>
            </a:r>
            <a:r>
              <a:rPr lang="en-US" sz="1700">
                <a:cs typeface="MS PGothic" charset="0"/>
              </a:rPr>
              <a:t>s high school physics class, and you may be surprised!</a:t>
            </a:r>
          </a:p>
        </p:txBody>
      </p:sp>
      <p:sp>
        <p:nvSpPr>
          <p:cNvPr id="30" name="TextBox 9"/>
          <p:cNvSpPr txBox="1">
            <a:spLocks noChangeArrowheads="1"/>
          </p:cNvSpPr>
          <p:nvPr/>
        </p:nvSpPr>
        <p:spPr bwMode="auto">
          <a:xfrm>
            <a:off x="201613" y="2389188"/>
            <a:ext cx="5791200"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a:cs typeface="MS PGothic" charset="0"/>
              </a:rPr>
              <a:t>Rather than delivering a long lecture at the board, she would be leading students in a hands-on exploration of how physics principles appear in everyday situations.</a:t>
            </a:r>
          </a:p>
        </p:txBody>
      </p:sp>
      <p:sp>
        <p:nvSpPr>
          <p:cNvPr id="31" name="TextBox 13"/>
          <p:cNvSpPr txBox="1">
            <a:spLocks noChangeArrowheads="1"/>
          </p:cNvSpPr>
          <p:nvPr/>
        </p:nvSpPr>
        <p:spPr bwMode="auto">
          <a:xfrm>
            <a:off x="3429000" y="3657600"/>
            <a:ext cx="5410200" cy="877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a:cs typeface="MS PGothic" charset="0"/>
              </a:rPr>
              <a:t>In addition to teaching, Mary Lee works with a physics education researcher who collects data on how students learn in her classes.</a:t>
            </a:r>
          </a:p>
        </p:txBody>
      </p:sp>
      <p:sp>
        <p:nvSpPr>
          <p:cNvPr id="32" name="TextBox 15"/>
          <p:cNvSpPr txBox="1">
            <a:spLocks noChangeArrowheads="1"/>
          </p:cNvSpPr>
          <p:nvPr/>
        </p:nvSpPr>
        <p:spPr bwMode="auto">
          <a:xfrm>
            <a:off x="3429000" y="4811713"/>
            <a:ext cx="5181600" cy="11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700" b="1" dirty="0">
                <a:solidFill>
                  <a:srgbClr val="00B050"/>
                </a:solidFill>
                <a:cs typeface="MS PGothic" charset="0"/>
              </a:rPr>
              <a:t>“</a:t>
            </a:r>
            <a:r>
              <a:rPr lang="en-US" sz="1700" b="1" dirty="0">
                <a:solidFill>
                  <a:srgbClr val="00B050"/>
                </a:solidFill>
                <a:cs typeface="MS PGothic" charset="0"/>
              </a:rPr>
              <a:t>It’s important for teachers to be well-versed in physics education research,</a:t>
            </a:r>
            <a:r>
              <a:rPr lang="ja-JP" altLang="en-US" sz="1700" b="1" dirty="0">
                <a:solidFill>
                  <a:srgbClr val="00B050"/>
                </a:solidFill>
                <a:cs typeface="MS PGothic" charset="0"/>
              </a:rPr>
              <a:t>”</a:t>
            </a:r>
            <a:r>
              <a:rPr lang="en-US" sz="1700" b="1" dirty="0">
                <a:solidFill>
                  <a:srgbClr val="00B050"/>
                </a:solidFill>
                <a:cs typeface="MS PGothic" charset="0"/>
              </a:rPr>
              <a:t> she says. </a:t>
            </a:r>
            <a:r>
              <a:rPr lang="ja-JP" altLang="en-US" sz="1700" b="1" dirty="0">
                <a:solidFill>
                  <a:srgbClr val="00B050"/>
                </a:solidFill>
                <a:cs typeface="MS PGothic" charset="0"/>
              </a:rPr>
              <a:t>“</a:t>
            </a:r>
            <a:r>
              <a:rPr lang="en-US" sz="1700" b="1" dirty="0">
                <a:solidFill>
                  <a:srgbClr val="00B050"/>
                </a:solidFill>
                <a:cs typeface="MS PGothic" charset="0"/>
              </a:rPr>
              <a:t>My understanding of this research informs the methods I use in my classroom.</a:t>
            </a:r>
            <a:r>
              <a:rPr lang="ja-JP" altLang="en-US" sz="1700" b="1" dirty="0">
                <a:solidFill>
                  <a:srgbClr val="00B050"/>
                </a:solidFill>
                <a:cs typeface="MS PGothic" charset="0"/>
              </a:rPr>
              <a:t>”</a:t>
            </a:r>
            <a:endParaRPr lang="en-US" sz="1700" b="1" dirty="0">
              <a:solidFill>
                <a:srgbClr val="00B050"/>
              </a:solidFill>
              <a:cs typeface="MS PGothic" charset="0"/>
            </a:endParaRPr>
          </a:p>
        </p:txBody>
      </p:sp>
      <p:pic>
        <p:nvPicPr>
          <p:cNvPr id="33799" name="Picture 11" descr="mcjimsey3.bmp"/>
          <p:cNvPicPr>
            <a:picLocks noChangeAspect="1"/>
          </p:cNvPicPr>
          <p:nvPr/>
        </p:nvPicPr>
        <p:blipFill>
          <a:blip r:embed="rId4">
            <a:extLst>
              <a:ext uri="{28A0092B-C50C-407E-A947-70E740481C1C}">
                <a14:useLocalDpi xmlns:a14="http://schemas.microsoft.com/office/drawing/2010/main" val="0"/>
              </a:ext>
            </a:extLst>
          </a:blip>
          <a:srcRect l="5212" r="3577"/>
          <a:stretch>
            <a:fillRect/>
          </a:stretch>
        </p:blipFill>
        <p:spPr bwMode="auto">
          <a:xfrm>
            <a:off x="201613" y="3414713"/>
            <a:ext cx="31242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00" name="Text Placeholder 4"/>
          <p:cNvSpPr txBox="1">
            <a:spLocks/>
          </p:cNvSpPr>
          <p:nvPr/>
        </p:nvSpPr>
        <p:spPr bwMode="auto">
          <a:xfrm>
            <a:off x="173038" y="617538"/>
            <a:ext cx="6181725"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b="1" dirty="0">
                <a:solidFill>
                  <a:srgbClr val="00B050"/>
                </a:solidFill>
              </a:rPr>
              <a:t>Mary Lee </a:t>
            </a:r>
            <a:r>
              <a:rPr lang="en-US" b="1" dirty="0" err="1">
                <a:solidFill>
                  <a:srgbClr val="00B050"/>
                </a:solidFill>
              </a:rPr>
              <a:t>McJimsey</a:t>
            </a:r>
            <a:r>
              <a:rPr lang="en-US" b="1" dirty="0">
                <a:solidFill>
                  <a:srgbClr val="00B050"/>
                </a:solidFill>
              </a:rPr>
              <a:t> (Physics BSc)</a:t>
            </a:r>
          </a:p>
        </p:txBody>
      </p:sp>
      <p:sp>
        <p:nvSpPr>
          <p:cNvPr id="33801" name="Subtitle 1"/>
          <p:cNvSpPr txBox="1">
            <a:spLocks/>
          </p:cNvSpPr>
          <p:nvPr/>
        </p:nvSpPr>
        <p:spPr bwMode="auto">
          <a:xfrm>
            <a:off x="173038" y="992188"/>
            <a:ext cx="5640387"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1800">
                <a:solidFill>
                  <a:srgbClr val="00B050"/>
                </a:solidFill>
              </a:rPr>
              <a:t>High School Physics Teacher</a:t>
            </a:r>
            <a:br>
              <a:rPr lang="en-US" sz="1800">
                <a:solidFill>
                  <a:srgbClr val="00B050"/>
                </a:solidFill>
              </a:rPr>
            </a:br>
            <a:r>
              <a:rPr lang="en-US" sz="1800">
                <a:solidFill>
                  <a:srgbClr val="00B050"/>
                </a:solidFill>
              </a:rPr>
              <a:t>North Central High School – Spokane, WA</a:t>
            </a:r>
          </a:p>
        </p:txBody>
      </p:sp>
      <p:sp>
        <p:nvSpPr>
          <p:cNvPr id="33802" name="TextBox 36"/>
          <p:cNvSpPr txBox="1">
            <a:spLocks noChangeArrowheads="1"/>
          </p:cNvSpPr>
          <p:nvPr/>
        </p:nvSpPr>
        <p:spPr bwMode="auto">
          <a:xfrm>
            <a:off x="306388" y="6208713"/>
            <a:ext cx="30194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t>Mary Lee in action in her high school physics class!</a:t>
            </a:r>
          </a:p>
        </p:txBody>
      </p:sp>
      <p:pic>
        <p:nvPicPr>
          <p:cNvPr id="3380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62725" y="6073775"/>
            <a:ext cx="731838"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64893624"/>
      </p:ext>
    </p:extLst>
  </p:cSld>
  <p:clrMapOvr>
    <a:masterClrMapping/>
  </p:clrMapOvr>
  <p:transition spd="slow" advClick="0" advTm="30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7923" y="-68385"/>
            <a:ext cx="9368692" cy="685923"/>
          </a:xfrm>
          <a:prstGeom prst="rect">
            <a:avLst/>
          </a:prstGeom>
          <a:solidFill>
            <a:srgbClr val="B32523"/>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4" name="TextBox 8"/>
          <p:cNvSpPr txBox="1">
            <a:spLocks noChangeArrowheads="1"/>
          </p:cNvSpPr>
          <p:nvPr/>
        </p:nvSpPr>
        <p:spPr bwMode="auto">
          <a:xfrm>
            <a:off x="171730" y="1676400"/>
            <a:ext cx="6769435" cy="1400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700" dirty="0">
                <a:solidFill>
                  <a:prstClr val="black"/>
                </a:solidFill>
                <a:cs typeface="MS PGothic" charset="0"/>
              </a:rPr>
              <a:t>After several on-the-spot job offers, before he even earned his degree, it was clear to Jeff that the mindset and perspective that physics offers is incredibly valued by various fields of the workforce.  After two summers of working with students, though, he found that teaching is a path that brought him fulfillment and meaning.</a:t>
            </a:r>
          </a:p>
        </p:txBody>
      </p:sp>
      <p:sp>
        <p:nvSpPr>
          <p:cNvPr id="6" name="TextBox 13"/>
          <p:cNvSpPr txBox="1">
            <a:spLocks noChangeArrowheads="1"/>
          </p:cNvSpPr>
          <p:nvPr/>
        </p:nvSpPr>
        <p:spPr bwMode="auto">
          <a:xfrm>
            <a:off x="3152912" y="4059831"/>
            <a:ext cx="5347694" cy="113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700" dirty="0">
                <a:solidFill>
                  <a:prstClr val="black"/>
                </a:solidFill>
                <a:cs typeface="MS PGothic" charset="0"/>
              </a:rPr>
              <a:t>As an educator Jeff has the freedom to develop curriculum and even entire classes that resonate with him. He sees powerful connections between physics and other fields of human endeavor.</a:t>
            </a:r>
          </a:p>
        </p:txBody>
      </p:sp>
      <p:sp>
        <p:nvSpPr>
          <p:cNvPr id="7" name="TextBox 15"/>
          <p:cNvSpPr txBox="1">
            <a:spLocks noChangeArrowheads="1"/>
          </p:cNvSpPr>
          <p:nvPr/>
        </p:nvSpPr>
        <p:spPr bwMode="auto">
          <a:xfrm>
            <a:off x="2848783" y="5291946"/>
            <a:ext cx="6253639" cy="113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ja-JP" altLang="en-US" sz="1700" b="1" dirty="0">
                <a:solidFill>
                  <a:srgbClr val="00B050"/>
                </a:solidFill>
                <a:cs typeface="MS PGothic" charset="0"/>
              </a:rPr>
              <a:t>“</a:t>
            </a:r>
            <a:r>
              <a:rPr lang="en-US" altLang="ja-JP" sz="1700" dirty="0">
                <a:solidFill>
                  <a:srgbClr val="00B050"/>
                </a:solidFill>
                <a:cs typeface="MS PGothic" charset="0"/>
              </a:rPr>
              <a:t>It’s all about taking the never ending life lessons that I pick up everyday and teaching them through the language of physics, math and science in general.  It doesn’t take long for students to see how limitless these tools really are.</a:t>
            </a:r>
            <a:r>
              <a:rPr lang="ja-JP" altLang="en-US" sz="1700" b="1" dirty="0">
                <a:solidFill>
                  <a:srgbClr val="00B050"/>
                </a:solidFill>
                <a:cs typeface="MS PGothic" charset="0"/>
              </a:rPr>
              <a:t>”</a:t>
            </a:r>
            <a:endParaRPr lang="en-US" sz="1700" b="1" dirty="0">
              <a:solidFill>
                <a:srgbClr val="00B050"/>
              </a:solidFill>
              <a:cs typeface="MS PGothic" charset="0"/>
            </a:endParaRPr>
          </a:p>
        </p:txBody>
      </p:sp>
      <p:sp>
        <p:nvSpPr>
          <p:cNvPr id="9" name="Subtitle 1"/>
          <p:cNvSpPr txBox="1">
            <a:spLocks/>
          </p:cNvSpPr>
          <p:nvPr/>
        </p:nvSpPr>
        <p:spPr bwMode="auto">
          <a:xfrm>
            <a:off x="173038" y="992188"/>
            <a:ext cx="5640387"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sz="1800" dirty="0">
                <a:solidFill>
                  <a:srgbClr val="00B050"/>
                </a:solidFill>
              </a:rPr>
              <a:t>High School Teacher</a:t>
            </a:r>
            <a:br>
              <a:rPr lang="en-US" sz="1800" dirty="0">
                <a:solidFill>
                  <a:srgbClr val="00B050"/>
                </a:solidFill>
              </a:rPr>
            </a:br>
            <a:r>
              <a:rPr lang="en-US" sz="1800" dirty="0">
                <a:solidFill>
                  <a:srgbClr val="00B050"/>
                </a:solidFill>
              </a:rPr>
              <a:t>The Blake School, Minneapolis, MN</a:t>
            </a:r>
          </a:p>
        </p:txBody>
      </p:sp>
      <p:sp>
        <p:nvSpPr>
          <p:cNvPr id="11" name="TextBox 15"/>
          <p:cNvSpPr txBox="1">
            <a:spLocks noChangeArrowheads="1"/>
          </p:cNvSpPr>
          <p:nvPr/>
        </p:nvSpPr>
        <p:spPr bwMode="auto">
          <a:xfrm>
            <a:off x="451945" y="3116091"/>
            <a:ext cx="8240110" cy="8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ja-JP" altLang="en-US" sz="1700" b="1" dirty="0">
                <a:solidFill>
                  <a:srgbClr val="00B050"/>
                </a:solidFill>
                <a:cs typeface="MS PGothic" charset="0"/>
              </a:rPr>
              <a:t>“</a:t>
            </a:r>
            <a:r>
              <a:rPr lang="en-US" altLang="ja-JP" sz="1700" dirty="0">
                <a:solidFill>
                  <a:srgbClr val="00B050"/>
                </a:solidFill>
                <a:cs typeface="MS PGothic" charset="0"/>
              </a:rPr>
              <a:t>Every day I get to play with, study, and teach physics.  More importantly, though, I get to give people a glimpse of how I see the world and beyond.  That opportunity to see those sparks of light is absolutely invaluable.</a:t>
            </a:r>
            <a:r>
              <a:rPr lang="ja-JP" altLang="en-US" sz="1700" b="1" dirty="0">
                <a:solidFill>
                  <a:srgbClr val="00B050"/>
                </a:solidFill>
                <a:cs typeface="MS PGothic" charset="0"/>
              </a:rPr>
              <a:t>”</a:t>
            </a:r>
            <a:endParaRPr lang="en-US" sz="1700" b="1" dirty="0">
              <a:solidFill>
                <a:srgbClr val="00B050"/>
              </a:solidFill>
              <a:cs typeface="MS PGothic" charset="0"/>
            </a:endParaRPr>
          </a:p>
        </p:txBody>
      </p:sp>
      <p:sp>
        <p:nvSpPr>
          <p:cNvPr id="13" name="Text Placeholder 4"/>
          <p:cNvSpPr txBox="1">
            <a:spLocks/>
          </p:cNvSpPr>
          <p:nvPr/>
        </p:nvSpPr>
        <p:spPr bwMode="auto">
          <a:xfrm>
            <a:off x="188672" y="86108"/>
            <a:ext cx="2683481" cy="39258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sz="1800" b="1" dirty="0">
                <a:solidFill>
                  <a:prstClr val="white"/>
                </a:solidFill>
              </a:rPr>
              <a:t>PHYSICIST PROFILE</a:t>
            </a:r>
          </a:p>
        </p:txBody>
      </p:sp>
      <p:sp>
        <p:nvSpPr>
          <p:cNvPr id="14" name="Text Placeholder 4"/>
          <p:cNvSpPr txBox="1">
            <a:spLocks/>
          </p:cNvSpPr>
          <p:nvPr/>
        </p:nvSpPr>
        <p:spPr bwMode="auto">
          <a:xfrm>
            <a:off x="178903" y="623403"/>
            <a:ext cx="6181725"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b="1" dirty="0">
                <a:solidFill>
                  <a:srgbClr val="00B050"/>
                </a:solidFill>
              </a:rPr>
              <a:t>Jeff Trinh-</a:t>
            </a:r>
            <a:r>
              <a:rPr lang="en-US" b="1" dirty="0" err="1">
                <a:solidFill>
                  <a:srgbClr val="00B050"/>
                </a:solidFill>
              </a:rPr>
              <a:t>Sy</a:t>
            </a:r>
            <a:r>
              <a:rPr lang="en-US" b="1" dirty="0">
                <a:solidFill>
                  <a:srgbClr val="00B050"/>
                </a:solidFill>
              </a:rPr>
              <a:t> (Physics BSc)</a:t>
            </a:r>
          </a:p>
        </p:txBody>
      </p:sp>
      <p:pic>
        <p:nvPicPr>
          <p:cNvPr id="2" name="Picture 1" descr="200200615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576" y="-3234"/>
            <a:ext cx="1952082" cy="2587645"/>
          </a:xfrm>
          <a:prstGeom prst="rect">
            <a:avLst/>
          </a:prstGeom>
        </p:spPr>
      </p:pic>
      <p:pic>
        <p:nvPicPr>
          <p:cNvPr id="5" name="Picture 4" descr="Trinh+StudentsDemo.jpg"/>
          <p:cNvPicPr>
            <a:picLocks noChangeAspect="1"/>
          </p:cNvPicPr>
          <p:nvPr/>
        </p:nvPicPr>
        <p:blipFill rotWithShape="1">
          <a:blip r:embed="rId3">
            <a:extLst>
              <a:ext uri="{28A0092B-C50C-407E-A947-70E740481C1C}">
                <a14:useLocalDpi xmlns:a14="http://schemas.microsoft.com/office/drawing/2010/main" val="0"/>
              </a:ext>
            </a:extLst>
          </a:blip>
          <a:srcRect l="10167" t="1900" r="10532" b="21808"/>
          <a:stretch/>
        </p:blipFill>
        <p:spPr>
          <a:xfrm>
            <a:off x="33423" y="4210876"/>
            <a:ext cx="2850443" cy="2056704"/>
          </a:xfrm>
          <a:prstGeom prst="rect">
            <a:avLst/>
          </a:prstGeom>
        </p:spPr>
      </p:pic>
    </p:spTree>
    <p:extLst>
      <p:ext uri="{BB962C8B-B14F-4D97-AF65-F5344CB8AC3E}">
        <p14:creationId xmlns:p14="http://schemas.microsoft.com/office/powerpoint/2010/main" val="2769957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7923" y="-68385"/>
            <a:ext cx="9368692" cy="685923"/>
          </a:xfrm>
          <a:prstGeom prst="rect">
            <a:avLst/>
          </a:prstGeom>
          <a:solidFill>
            <a:srgbClr val="B32523"/>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4" name="TextBox 8"/>
          <p:cNvSpPr txBox="1">
            <a:spLocks noChangeArrowheads="1"/>
          </p:cNvSpPr>
          <p:nvPr/>
        </p:nvSpPr>
        <p:spPr bwMode="auto">
          <a:xfrm>
            <a:off x="201613" y="1676400"/>
            <a:ext cx="5791200" cy="8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700" dirty="0">
                <a:solidFill>
                  <a:prstClr val="black"/>
                </a:solidFill>
                <a:cs typeface="MS PGothic" charset="0"/>
              </a:rPr>
              <a:t>Kelly came to the University of Minnesota intending to major in astrophysics. She was always captivated by the stars and the universe. </a:t>
            </a:r>
          </a:p>
        </p:txBody>
      </p:sp>
      <p:sp>
        <p:nvSpPr>
          <p:cNvPr id="5" name="TextBox 9"/>
          <p:cNvSpPr txBox="1">
            <a:spLocks noChangeArrowheads="1"/>
          </p:cNvSpPr>
          <p:nvPr/>
        </p:nvSpPr>
        <p:spPr bwMode="auto">
          <a:xfrm>
            <a:off x="191102" y="2578374"/>
            <a:ext cx="5791200" cy="8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700" dirty="0">
                <a:solidFill>
                  <a:prstClr val="black"/>
                </a:solidFill>
                <a:cs typeface="MS PGothic" charset="0"/>
              </a:rPr>
              <a:t>But part way through her studies she switched to experimental physics and among other things helped build hardware for detectors at the European CERN accelerator.</a:t>
            </a:r>
          </a:p>
        </p:txBody>
      </p:sp>
      <p:sp>
        <p:nvSpPr>
          <p:cNvPr id="6" name="TextBox 13"/>
          <p:cNvSpPr txBox="1">
            <a:spLocks noChangeArrowheads="1"/>
          </p:cNvSpPr>
          <p:nvPr/>
        </p:nvSpPr>
        <p:spPr bwMode="auto">
          <a:xfrm>
            <a:off x="2789557" y="4629811"/>
            <a:ext cx="6168756" cy="113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700" dirty="0">
                <a:solidFill>
                  <a:prstClr val="black"/>
                </a:solidFill>
                <a:cs typeface="MS PGothic" charset="0"/>
              </a:rPr>
              <a:t>Serving as a Teaching Assistant Kelly also found that she enjoys teaching and sharing physics with others, and decided to continue as graduate student, which may lead to an academic career. </a:t>
            </a:r>
          </a:p>
        </p:txBody>
      </p:sp>
      <p:sp>
        <p:nvSpPr>
          <p:cNvPr id="7" name="TextBox 15"/>
          <p:cNvSpPr txBox="1">
            <a:spLocks noChangeArrowheads="1"/>
          </p:cNvSpPr>
          <p:nvPr/>
        </p:nvSpPr>
        <p:spPr bwMode="auto">
          <a:xfrm>
            <a:off x="2630798" y="5786768"/>
            <a:ext cx="6236798" cy="8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ja-JP" altLang="en-US" sz="1700" b="1" dirty="0">
                <a:solidFill>
                  <a:srgbClr val="00B050"/>
                </a:solidFill>
                <a:cs typeface="MS PGothic" charset="0"/>
              </a:rPr>
              <a:t>“</a:t>
            </a:r>
            <a:r>
              <a:rPr lang="en-US" altLang="ja-JP" sz="1700" dirty="0">
                <a:solidFill>
                  <a:srgbClr val="00B050"/>
                </a:solidFill>
                <a:cs typeface="MS PGothic" charset="0"/>
              </a:rPr>
              <a:t>Physics is my passion. It is incredible that I will be paid to live this dream every day. I look forward to working with different groups at Stanford while I find my future path</a:t>
            </a:r>
            <a:r>
              <a:rPr lang="en-US" sz="1700" dirty="0">
                <a:solidFill>
                  <a:srgbClr val="00B050"/>
                </a:solidFill>
                <a:cs typeface="MS PGothic" charset="0"/>
              </a:rPr>
              <a:t>.</a:t>
            </a:r>
            <a:r>
              <a:rPr lang="ja-JP" altLang="en-US" sz="1700" b="1" dirty="0">
                <a:solidFill>
                  <a:srgbClr val="00B050"/>
                </a:solidFill>
                <a:cs typeface="MS PGothic" charset="0"/>
              </a:rPr>
              <a:t>”</a:t>
            </a:r>
            <a:endParaRPr lang="en-US" sz="1700" b="1" dirty="0">
              <a:solidFill>
                <a:srgbClr val="00B050"/>
              </a:solidFill>
              <a:cs typeface="MS PGothic" charset="0"/>
            </a:endParaRPr>
          </a:p>
        </p:txBody>
      </p:sp>
      <p:sp>
        <p:nvSpPr>
          <p:cNvPr id="8" name="Text Placeholder 4"/>
          <p:cNvSpPr txBox="1">
            <a:spLocks/>
          </p:cNvSpPr>
          <p:nvPr/>
        </p:nvSpPr>
        <p:spPr bwMode="auto">
          <a:xfrm>
            <a:off x="173038" y="617538"/>
            <a:ext cx="6181725"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b="1" dirty="0">
                <a:solidFill>
                  <a:srgbClr val="00B050"/>
                </a:solidFill>
              </a:rPr>
              <a:t>Kelly </a:t>
            </a:r>
            <a:r>
              <a:rPr lang="en-US" b="1" dirty="0" err="1">
                <a:solidFill>
                  <a:srgbClr val="00B050"/>
                </a:solidFill>
              </a:rPr>
              <a:t>Stifter</a:t>
            </a:r>
            <a:r>
              <a:rPr lang="en-US" b="1" dirty="0">
                <a:solidFill>
                  <a:srgbClr val="00B050"/>
                </a:solidFill>
              </a:rPr>
              <a:t> (Physics BSc)</a:t>
            </a:r>
          </a:p>
        </p:txBody>
      </p:sp>
      <p:sp>
        <p:nvSpPr>
          <p:cNvPr id="9" name="Subtitle 1"/>
          <p:cNvSpPr txBox="1">
            <a:spLocks/>
          </p:cNvSpPr>
          <p:nvPr/>
        </p:nvSpPr>
        <p:spPr bwMode="auto">
          <a:xfrm>
            <a:off x="173038" y="992188"/>
            <a:ext cx="5640387"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sz="1800" dirty="0">
                <a:solidFill>
                  <a:srgbClr val="00B050"/>
                </a:solidFill>
              </a:rPr>
              <a:t>Physics Graduate Student</a:t>
            </a:r>
            <a:br>
              <a:rPr lang="en-US" sz="1800" dirty="0">
                <a:solidFill>
                  <a:srgbClr val="00B050"/>
                </a:solidFill>
              </a:rPr>
            </a:br>
            <a:r>
              <a:rPr lang="en-US" sz="1800" dirty="0">
                <a:solidFill>
                  <a:srgbClr val="00B050"/>
                </a:solidFill>
              </a:rPr>
              <a:t>Stanford University, CA</a:t>
            </a:r>
          </a:p>
        </p:txBody>
      </p:sp>
      <p:sp>
        <p:nvSpPr>
          <p:cNvPr id="11" name="TextBox 15"/>
          <p:cNvSpPr txBox="1">
            <a:spLocks noChangeArrowheads="1"/>
          </p:cNvSpPr>
          <p:nvPr/>
        </p:nvSpPr>
        <p:spPr bwMode="auto">
          <a:xfrm>
            <a:off x="2789557" y="3537188"/>
            <a:ext cx="5902498" cy="113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ja-JP" altLang="en-US" sz="1700" b="1" dirty="0">
                <a:solidFill>
                  <a:srgbClr val="00B050"/>
                </a:solidFill>
                <a:cs typeface="MS PGothic" charset="0"/>
              </a:rPr>
              <a:t>“</a:t>
            </a:r>
            <a:r>
              <a:rPr lang="en-US" altLang="ja-JP" sz="1700" dirty="0">
                <a:solidFill>
                  <a:srgbClr val="00B050"/>
                </a:solidFill>
                <a:cs typeface="MS PGothic" charset="0"/>
              </a:rPr>
              <a:t>I found that the part I enjoyed most most was tinkering with all of the hardware. I like to build things, especially when these things are used to discover how the universe works at the most fundamental level.</a:t>
            </a:r>
            <a:r>
              <a:rPr lang="ja-JP" altLang="en-US" sz="1700" b="1" dirty="0">
                <a:solidFill>
                  <a:srgbClr val="00B050"/>
                </a:solidFill>
                <a:cs typeface="MS PGothic" charset="0"/>
              </a:rPr>
              <a:t>”</a:t>
            </a:r>
            <a:endParaRPr lang="en-US" sz="1700" b="1" dirty="0">
              <a:solidFill>
                <a:srgbClr val="00B050"/>
              </a:solidFill>
              <a:cs typeface="MS PGothic" charset="0"/>
            </a:endParaRPr>
          </a:p>
        </p:txBody>
      </p:sp>
      <p:sp>
        <p:nvSpPr>
          <p:cNvPr id="13" name="Text Placeholder 4"/>
          <p:cNvSpPr txBox="1">
            <a:spLocks/>
          </p:cNvSpPr>
          <p:nvPr/>
        </p:nvSpPr>
        <p:spPr bwMode="auto">
          <a:xfrm>
            <a:off x="188672" y="86108"/>
            <a:ext cx="2683481" cy="39258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sz="1800" b="1" dirty="0">
                <a:solidFill>
                  <a:prstClr val="white"/>
                </a:solidFill>
              </a:rPr>
              <a:t>PHYSICIST PROFILE</a:t>
            </a:r>
          </a:p>
        </p:txBody>
      </p:sp>
      <p:pic>
        <p:nvPicPr>
          <p:cNvPr id="3" name="Picture 2" descr="Kelly1_cropp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2253" y="-68385"/>
            <a:ext cx="2158783" cy="3543687"/>
          </a:xfrm>
          <a:prstGeom prst="rect">
            <a:avLst/>
          </a:prstGeom>
        </p:spPr>
      </p:pic>
      <p:pic>
        <p:nvPicPr>
          <p:cNvPr id="15" name="Picture 14" descr="Kelly2_cropp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628870"/>
            <a:ext cx="2362752" cy="3229129"/>
          </a:xfrm>
          <a:prstGeom prst="rect">
            <a:avLst/>
          </a:prstGeom>
        </p:spPr>
      </p:pic>
    </p:spTree>
    <p:extLst>
      <p:ext uri="{BB962C8B-B14F-4D97-AF65-F5344CB8AC3E}">
        <p14:creationId xmlns:p14="http://schemas.microsoft.com/office/powerpoint/2010/main" val="2116671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a:spLocks noChangeArrowheads="1"/>
          </p:cNvSpPr>
          <p:nvPr/>
        </p:nvSpPr>
        <p:spPr bwMode="auto">
          <a:xfrm>
            <a:off x="228600" y="1451388"/>
            <a:ext cx="3306763" cy="147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82563" indent="-182563"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dirty="0">
                <a:cs typeface="MS PGothic" charset="0"/>
              </a:rPr>
              <a:t>A physics bachelor</a:t>
            </a:r>
            <a:r>
              <a:rPr lang="ja-JP" altLang="en-US" sz="1800" dirty="0">
                <a:cs typeface="MS PGothic" charset="0"/>
              </a:rPr>
              <a:t>’</a:t>
            </a:r>
            <a:r>
              <a:rPr lang="en-US" sz="1800" dirty="0">
                <a:cs typeface="MS PGothic" charset="0"/>
              </a:rPr>
              <a:t>s degree now ranks higher in starting salary than many other technical fields (including mechanical engineering).</a:t>
            </a:r>
          </a:p>
        </p:txBody>
      </p:sp>
      <p:sp>
        <p:nvSpPr>
          <p:cNvPr id="16" name="TextBox 15"/>
          <p:cNvSpPr txBox="1">
            <a:spLocks noChangeArrowheads="1"/>
          </p:cNvSpPr>
          <p:nvPr/>
        </p:nvSpPr>
        <p:spPr bwMode="auto">
          <a:xfrm>
            <a:off x="228600" y="3260725"/>
            <a:ext cx="31940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82563" indent="-182563"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dirty="0">
                <a:cs typeface="MS PGothic" charset="0"/>
              </a:rPr>
              <a:t>The typical starting salary for a physics bachelor degree has increased by nearly </a:t>
            </a:r>
            <a:r>
              <a:rPr lang="en-US" sz="1800" b="1" dirty="0">
                <a:solidFill>
                  <a:srgbClr val="FF0000"/>
                </a:solidFill>
                <a:cs typeface="MS PGothic" charset="0"/>
              </a:rPr>
              <a:t>$20,000 since 2003.</a:t>
            </a:r>
          </a:p>
        </p:txBody>
      </p:sp>
      <p:sp>
        <p:nvSpPr>
          <p:cNvPr id="25605" name="TextBox 17"/>
          <p:cNvSpPr txBox="1">
            <a:spLocks noChangeArrowheads="1"/>
          </p:cNvSpPr>
          <p:nvPr/>
        </p:nvSpPr>
        <p:spPr bwMode="auto">
          <a:xfrm>
            <a:off x="228600" y="638175"/>
            <a:ext cx="41433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t>A Physics BSc Really Pays!</a:t>
            </a:r>
            <a:endParaRPr lang="en-US" dirty="0"/>
          </a:p>
        </p:txBody>
      </p:sp>
      <p:sp>
        <p:nvSpPr>
          <p:cNvPr id="21" name="Rectangle 20"/>
          <p:cNvSpPr/>
          <p:nvPr/>
        </p:nvSpPr>
        <p:spPr>
          <a:xfrm>
            <a:off x="228600" y="5016500"/>
            <a:ext cx="3584575" cy="877888"/>
          </a:xfrm>
          <a:prstGeom prst="rect">
            <a:avLst/>
          </a:prstGeom>
          <a:solidFill>
            <a:schemeClr val="bg1"/>
          </a:solidFill>
          <a:ln>
            <a:solidFill>
              <a:schemeClr val="bg1">
                <a:lumMod val="65000"/>
              </a:schemeClr>
            </a:solidFill>
          </a:ln>
        </p:spPr>
        <p:txBody>
          <a:bodyPr>
            <a:spAutoFit/>
          </a:bodyPr>
          <a:lstStyle/>
          <a:p>
            <a:pPr eaLnBrk="0" hangingPunct="0">
              <a:spcAft>
                <a:spcPts val="1200"/>
              </a:spcAft>
            </a:pPr>
            <a:r>
              <a:rPr lang="en-US" sz="1700" b="1">
                <a:solidFill>
                  <a:srgbClr val="0066FF"/>
                </a:solidFill>
              </a:rPr>
              <a:t>So, physics is an excellent choice for those interested in a degree with high earning power!</a:t>
            </a:r>
          </a:p>
        </p:txBody>
      </p:sp>
      <p:pic>
        <p:nvPicPr>
          <p:cNvPr id="3" name="Picture 2" descr="A screenshot of a cell phone&#10;&#10;Description automatically generated">
            <a:extLst>
              <a:ext uri="{FF2B5EF4-FFF2-40B4-BE49-F238E27FC236}">
                <a16:creationId xmlns:a16="http://schemas.microsoft.com/office/drawing/2014/main" id="{CB256E5E-561A-4CEE-8312-386E1734265F}"/>
              </a:ext>
            </a:extLst>
          </p:cNvPr>
          <p:cNvPicPr>
            <a:picLocks noChangeAspect="1"/>
          </p:cNvPicPr>
          <p:nvPr/>
        </p:nvPicPr>
        <p:blipFill>
          <a:blip r:embed="rId3"/>
          <a:stretch>
            <a:fillRect/>
          </a:stretch>
        </p:blipFill>
        <p:spPr>
          <a:xfrm>
            <a:off x="4046219" y="553932"/>
            <a:ext cx="4994275" cy="5829749"/>
          </a:xfrm>
          <a:prstGeom prst="rect">
            <a:avLst/>
          </a:prstGeom>
        </p:spPr>
      </p:pic>
      <p:sp>
        <p:nvSpPr>
          <p:cNvPr id="5" name="Oval 4"/>
          <p:cNvSpPr/>
          <p:nvPr/>
        </p:nvSpPr>
        <p:spPr>
          <a:xfrm>
            <a:off x="6615746" y="2327286"/>
            <a:ext cx="1474471" cy="515069"/>
          </a:xfrm>
          <a:prstGeom prst="ellipse">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2560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970588"/>
            <a:ext cx="73183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14001855"/>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xmlns:p14="http://schemas.microsoft.com/office/powerpoint/2010/main" advClick="0" advTm="3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7923" y="-68385"/>
            <a:ext cx="9368692" cy="685923"/>
          </a:xfrm>
          <a:prstGeom prst="rect">
            <a:avLst/>
          </a:prstGeom>
          <a:solidFill>
            <a:srgbClr val="B32523"/>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4" name="TextBox 8"/>
          <p:cNvSpPr txBox="1">
            <a:spLocks noChangeArrowheads="1"/>
          </p:cNvSpPr>
          <p:nvPr/>
        </p:nvSpPr>
        <p:spPr bwMode="auto">
          <a:xfrm>
            <a:off x="201613" y="1676400"/>
            <a:ext cx="5791200" cy="8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700" dirty="0">
                <a:solidFill>
                  <a:prstClr val="black"/>
                </a:solidFill>
                <a:cs typeface="MS PGothic" charset="0"/>
              </a:rPr>
              <a:t>Evan’s first physics class in high school, during his junior year, finally gave him a real sense of direction and it led to majoring in physics at Carleton College (MN) . </a:t>
            </a:r>
          </a:p>
        </p:txBody>
      </p:sp>
      <p:sp>
        <p:nvSpPr>
          <p:cNvPr id="5" name="TextBox 9"/>
          <p:cNvSpPr txBox="1">
            <a:spLocks noChangeArrowheads="1"/>
          </p:cNvSpPr>
          <p:nvPr/>
        </p:nvSpPr>
        <p:spPr bwMode="auto">
          <a:xfrm>
            <a:off x="191101" y="2578374"/>
            <a:ext cx="6163661" cy="8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700" dirty="0">
                <a:solidFill>
                  <a:prstClr val="black"/>
                </a:solidFill>
                <a:cs typeface="MS PGothic" charset="0"/>
              </a:rPr>
              <a:t>He got involved in gravitational-wave research during his freshman year and continued this research while taking the usual assortment of classes. But then he changed direction:</a:t>
            </a:r>
          </a:p>
        </p:txBody>
      </p:sp>
      <p:sp>
        <p:nvSpPr>
          <p:cNvPr id="6" name="TextBox 13"/>
          <p:cNvSpPr txBox="1">
            <a:spLocks noChangeArrowheads="1"/>
          </p:cNvSpPr>
          <p:nvPr/>
        </p:nvSpPr>
        <p:spPr bwMode="auto">
          <a:xfrm>
            <a:off x="341385" y="4411331"/>
            <a:ext cx="8616928"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700" dirty="0">
                <a:solidFill>
                  <a:prstClr val="black"/>
                </a:solidFill>
                <a:cs typeface="MS PGothic" charset="0"/>
              </a:rPr>
              <a:t>Using his degrees and alumni connections Evan quickly found  work at a financial company in the Twin Cities. </a:t>
            </a:r>
          </a:p>
        </p:txBody>
      </p:sp>
      <p:sp>
        <p:nvSpPr>
          <p:cNvPr id="7" name="TextBox 15"/>
          <p:cNvSpPr txBox="1">
            <a:spLocks noChangeArrowheads="1"/>
          </p:cNvSpPr>
          <p:nvPr/>
        </p:nvSpPr>
        <p:spPr bwMode="auto">
          <a:xfrm>
            <a:off x="573529" y="5063053"/>
            <a:ext cx="8225792" cy="1400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en-US" altLang="ja-JP" sz="1700" dirty="0">
                <a:solidFill>
                  <a:srgbClr val="00B050"/>
                </a:solidFill>
                <a:cs typeface="MS PGothic" charset="0"/>
              </a:rPr>
              <a:t>“Physics teaches you to think. I remember very little of the formulas and theorems, but I use the ability to take something complex and boil it down into a simpler, toy version. Physics also taught me applied math, programming, logic, expository writing, critical thinking, but most importantly it taught me intellectual honesty, perseverance, and to trust empirical evidence more than bravado and swagger.” </a:t>
            </a:r>
            <a:endParaRPr lang="en-US" sz="1700" dirty="0">
              <a:solidFill>
                <a:srgbClr val="00B050"/>
              </a:solidFill>
              <a:cs typeface="MS PGothic" charset="0"/>
            </a:endParaRPr>
          </a:p>
        </p:txBody>
      </p:sp>
      <p:sp>
        <p:nvSpPr>
          <p:cNvPr id="8" name="Text Placeholder 4"/>
          <p:cNvSpPr txBox="1">
            <a:spLocks/>
          </p:cNvSpPr>
          <p:nvPr/>
        </p:nvSpPr>
        <p:spPr bwMode="auto">
          <a:xfrm>
            <a:off x="173038" y="617538"/>
            <a:ext cx="6181725"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b="1" dirty="0">
                <a:solidFill>
                  <a:srgbClr val="00B050"/>
                </a:solidFill>
              </a:rPr>
              <a:t>Evan </a:t>
            </a:r>
            <a:r>
              <a:rPr lang="en-US" b="1" dirty="0" err="1">
                <a:solidFill>
                  <a:srgbClr val="00B050"/>
                </a:solidFill>
              </a:rPr>
              <a:t>MacAyeal</a:t>
            </a:r>
            <a:r>
              <a:rPr lang="en-US" b="1" dirty="0">
                <a:solidFill>
                  <a:srgbClr val="00B050"/>
                </a:solidFill>
              </a:rPr>
              <a:t> (Physics BSc)</a:t>
            </a:r>
          </a:p>
        </p:txBody>
      </p:sp>
      <p:sp>
        <p:nvSpPr>
          <p:cNvPr id="9" name="Subtitle 1"/>
          <p:cNvSpPr txBox="1">
            <a:spLocks/>
          </p:cNvSpPr>
          <p:nvPr/>
        </p:nvSpPr>
        <p:spPr bwMode="auto">
          <a:xfrm>
            <a:off x="173038" y="992188"/>
            <a:ext cx="5640387"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sz="1800" dirty="0">
                <a:solidFill>
                  <a:srgbClr val="00B050"/>
                </a:solidFill>
              </a:rPr>
              <a:t>Quantitative Analyst</a:t>
            </a:r>
            <a:br>
              <a:rPr lang="en-US" sz="1800" dirty="0">
                <a:solidFill>
                  <a:srgbClr val="00B050"/>
                </a:solidFill>
              </a:rPr>
            </a:br>
            <a:r>
              <a:rPr lang="en-US" sz="1800" dirty="0">
                <a:solidFill>
                  <a:srgbClr val="00B050"/>
                </a:solidFill>
              </a:rPr>
              <a:t>Black River, MN</a:t>
            </a:r>
          </a:p>
        </p:txBody>
      </p:sp>
      <p:sp>
        <p:nvSpPr>
          <p:cNvPr id="11" name="TextBox 15"/>
          <p:cNvSpPr txBox="1">
            <a:spLocks noChangeArrowheads="1"/>
          </p:cNvSpPr>
          <p:nvPr/>
        </p:nvSpPr>
        <p:spPr bwMode="auto">
          <a:xfrm>
            <a:off x="341385" y="3537188"/>
            <a:ext cx="8350670" cy="8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ja-JP" altLang="en-US" sz="1700" b="1" dirty="0">
                <a:solidFill>
                  <a:srgbClr val="00B050"/>
                </a:solidFill>
                <a:cs typeface="MS PGothic" charset="0"/>
              </a:rPr>
              <a:t>“</a:t>
            </a:r>
            <a:r>
              <a:rPr lang="en-US" altLang="ja-JP" sz="1700" dirty="0">
                <a:solidFill>
                  <a:srgbClr val="00B050"/>
                </a:solidFill>
                <a:cs typeface="MS PGothic" charset="0"/>
              </a:rPr>
              <a:t>Dating my future fiancé, and thinking about a family and what’s important for me, I worked hard to complete my BSc in three years. Then I did a 1-yr MSc degree in financial engineering at Columbia . </a:t>
            </a:r>
            <a:r>
              <a:rPr lang="ja-JP" altLang="en-US" sz="1700" b="1" dirty="0">
                <a:solidFill>
                  <a:srgbClr val="00B050"/>
                </a:solidFill>
                <a:cs typeface="MS PGothic" charset="0"/>
              </a:rPr>
              <a:t>”</a:t>
            </a:r>
            <a:endParaRPr lang="en-US" sz="1700" b="1" dirty="0">
              <a:solidFill>
                <a:srgbClr val="00B050"/>
              </a:solidFill>
              <a:cs typeface="MS PGothic" charset="0"/>
            </a:endParaRPr>
          </a:p>
        </p:txBody>
      </p:sp>
      <p:sp>
        <p:nvSpPr>
          <p:cNvPr id="13" name="Text Placeholder 4"/>
          <p:cNvSpPr txBox="1">
            <a:spLocks/>
          </p:cNvSpPr>
          <p:nvPr/>
        </p:nvSpPr>
        <p:spPr bwMode="auto">
          <a:xfrm>
            <a:off x="188672" y="86108"/>
            <a:ext cx="2683481" cy="39258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sz="1800" b="1" dirty="0">
                <a:solidFill>
                  <a:prstClr val="white"/>
                </a:solidFill>
              </a:rPr>
              <a:t>PHYSICIST PROFILE</a:t>
            </a:r>
          </a:p>
        </p:txBody>
      </p:sp>
      <p:pic>
        <p:nvPicPr>
          <p:cNvPr id="2" name="Picture 1" descr="Evan_MacAyeal.jpg"/>
          <p:cNvPicPr>
            <a:picLocks noChangeAspect="1"/>
          </p:cNvPicPr>
          <p:nvPr/>
        </p:nvPicPr>
        <p:blipFill rotWithShape="1">
          <a:blip r:embed="rId2">
            <a:extLst>
              <a:ext uri="{28A0092B-C50C-407E-A947-70E740481C1C}">
                <a14:useLocalDpi xmlns:a14="http://schemas.microsoft.com/office/drawing/2010/main" val="0"/>
              </a:ext>
            </a:extLst>
          </a:blip>
          <a:srcRect r="10856"/>
          <a:stretch/>
        </p:blipFill>
        <p:spPr>
          <a:xfrm>
            <a:off x="6201088" y="98036"/>
            <a:ext cx="2830321" cy="3175000"/>
          </a:xfrm>
          <a:prstGeom prst="rect">
            <a:avLst/>
          </a:prstGeom>
        </p:spPr>
      </p:pic>
    </p:spTree>
    <p:extLst>
      <p:ext uri="{BB962C8B-B14F-4D97-AF65-F5344CB8AC3E}">
        <p14:creationId xmlns:p14="http://schemas.microsoft.com/office/powerpoint/2010/main" val="2156795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7923" y="-68385"/>
            <a:ext cx="9368692" cy="685923"/>
          </a:xfrm>
          <a:prstGeom prst="rect">
            <a:avLst/>
          </a:prstGeom>
          <a:solidFill>
            <a:srgbClr val="B32523"/>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4" name="TextBox 8"/>
          <p:cNvSpPr txBox="1">
            <a:spLocks noChangeArrowheads="1"/>
          </p:cNvSpPr>
          <p:nvPr/>
        </p:nvSpPr>
        <p:spPr bwMode="auto">
          <a:xfrm>
            <a:off x="171731" y="1635760"/>
            <a:ext cx="6564014" cy="113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700" dirty="0">
                <a:solidFill>
                  <a:prstClr val="black"/>
                </a:solidFill>
                <a:cs typeface="MS PGothic" charset="0"/>
              </a:rPr>
              <a:t>Bryant first considered a business major but found it lacking in technical challenges. He switched to engineering, but having taken a physics intro class he was drawn to physics because it provided a little bit of understanding of everything. </a:t>
            </a:r>
          </a:p>
        </p:txBody>
      </p:sp>
      <p:sp>
        <p:nvSpPr>
          <p:cNvPr id="6" name="TextBox 13"/>
          <p:cNvSpPr txBox="1">
            <a:spLocks noChangeArrowheads="1"/>
          </p:cNvSpPr>
          <p:nvPr/>
        </p:nvSpPr>
        <p:spPr bwMode="auto">
          <a:xfrm>
            <a:off x="3411679" y="3664725"/>
            <a:ext cx="5507032" cy="113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pPr>
            <a:r>
              <a:rPr lang="en-US" sz="1700" dirty="0">
                <a:solidFill>
                  <a:prstClr val="black"/>
                </a:solidFill>
                <a:cs typeface="MS PGothic" charset="0"/>
              </a:rPr>
              <a:t>Physics gave Bryant the broad background necessary to lead a multidisciplinary science and engineering team dealing with electronic design, optics, thermal and stress analysis, statistics, and software. </a:t>
            </a:r>
          </a:p>
        </p:txBody>
      </p:sp>
      <p:sp>
        <p:nvSpPr>
          <p:cNvPr id="7" name="TextBox 15"/>
          <p:cNvSpPr txBox="1">
            <a:spLocks noChangeArrowheads="1"/>
          </p:cNvSpPr>
          <p:nvPr/>
        </p:nvSpPr>
        <p:spPr bwMode="auto">
          <a:xfrm>
            <a:off x="3282531" y="4795606"/>
            <a:ext cx="5636180"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ja-JP" altLang="en-US" sz="1700" b="1" dirty="0">
                <a:solidFill>
                  <a:srgbClr val="00B050"/>
                </a:solidFill>
                <a:cs typeface="MS PGothic" charset="0"/>
              </a:rPr>
              <a:t>“</a:t>
            </a:r>
            <a:r>
              <a:rPr lang="en-US" sz="1800" dirty="0">
                <a:solidFill>
                  <a:srgbClr val="00B050"/>
                </a:solidFill>
              </a:rPr>
              <a:t>When you lead a large engineering team you are asked to make decisions that will greatly affect what you are designing, often in an area that you have never worked in.  A BS in physics gives you a broad enough understanding in everything such that, if you have any decent problem solving skills, you can interpolate and come to a sound decision.</a:t>
            </a:r>
            <a:r>
              <a:rPr lang="ja-JP" altLang="en-US" sz="1700" b="1" dirty="0">
                <a:solidFill>
                  <a:srgbClr val="00B050"/>
                </a:solidFill>
                <a:cs typeface="MS PGothic" charset="0"/>
              </a:rPr>
              <a:t>”</a:t>
            </a:r>
            <a:endParaRPr lang="en-US" sz="1700" b="1" dirty="0">
              <a:solidFill>
                <a:srgbClr val="00B050"/>
              </a:solidFill>
              <a:cs typeface="MS PGothic" charset="0"/>
            </a:endParaRPr>
          </a:p>
        </p:txBody>
      </p:sp>
      <p:sp>
        <p:nvSpPr>
          <p:cNvPr id="9" name="Subtitle 1"/>
          <p:cNvSpPr txBox="1">
            <a:spLocks/>
          </p:cNvSpPr>
          <p:nvPr/>
        </p:nvSpPr>
        <p:spPr bwMode="auto">
          <a:xfrm>
            <a:off x="173038" y="992188"/>
            <a:ext cx="6267876"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sz="1800" dirty="0">
                <a:solidFill>
                  <a:srgbClr val="00B050"/>
                </a:solidFill>
              </a:rPr>
              <a:t>Vice President of Operations and New Product Introduction </a:t>
            </a:r>
            <a:r>
              <a:rPr lang="en-US" sz="1800" dirty="0" err="1">
                <a:solidFill>
                  <a:srgbClr val="00B050"/>
                </a:solidFill>
              </a:rPr>
              <a:t>Lumenetix</a:t>
            </a:r>
            <a:r>
              <a:rPr lang="en-US" sz="1800" dirty="0">
                <a:solidFill>
                  <a:srgbClr val="00B050"/>
                </a:solidFill>
              </a:rPr>
              <a:t> – Scotts Valley, CA</a:t>
            </a:r>
          </a:p>
        </p:txBody>
      </p:sp>
      <p:sp>
        <p:nvSpPr>
          <p:cNvPr id="11" name="TextBox 15"/>
          <p:cNvSpPr txBox="1">
            <a:spLocks noChangeArrowheads="1"/>
          </p:cNvSpPr>
          <p:nvPr/>
        </p:nvSpPr>
        <p:spPr bwMode="auto">
          <a:xfrm>
            <a:off x="315331" y="2746591"/>
            <a:ext cx="6192695" cy="8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en-US" altLang="ja-JP" sz="1700" dirty="0">
                <a:solidFill>
                  <a:srgbClr val="00B050"/>
                </a:solidFill>
                <a:cs typeface="MS PGothic" charset="0"/>
              </a:rPr>
              <a:t>“I expected that getting a job as an engineer or scientist would be easy, but it wasn’t. Perhaps having an advanced degree or minoring in EE or ME would have made it easier.” </a:t>
            </a:r>
            <a:endParaRPr lang="en-US" sz="1700" dirty="0">
              <a:solidFill>
                <a:srgbClr val="00B050"/>
              </a:solidFill>
              <a:cs typeface="MS PGothic" charset="0"/>
            </a:endParaRPr>
          </a:p>
        </p:txBody>
      </p:sp>
      <p:sp>
        <p:nvSpPr>
          <p:cNvPr id="13" name="Text Placeholder 4"/>
          <p:cNvSpPr txBox="1">
            <a:spLocks/>
          </p:cNvSpPr>
          <p:nvPr/>
        </p:nvSpPr>
        <p:spPr bwMode="auto">
          <a:xfrm>
            <a:off x="188672" y="86108"/>
            <a:ext cx="2683481" cy="39258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sz="1800" b="1" dirty="0">
                <a:solidFill>
                  <a:prstClr val="white"/>
                </a:solidFill>
              </a:rPr>
              <a:t>PHYSICIST PROFILE</a:t>
            </a:r>
          </a:p>
        </p:txBody>
      </p:sp>
      <p:sp>
        <p:nvSpPr>
          <p:cNvPr id="14" name="Text Placeholder 4"/>
          <p:cNvSpPr txBox="1">
            <a:spLocks/>
          </p:cNvSpPr>
          <p:nvPr/>
        </p:nvSpPr>
        <p:spPr bwMode="auto">
          <a:xfrm>
            <a:off x="178903" y="623403"/>
            <a:ext cx="6181725"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b="1" dirty="0">
                <a:solidFill>
                  <a:srgbClr val="00B050"/>
                </a:solidFill>
              </a:rPr>
              <a:t>Bryant Grigsby (Physics BSc)</a:t>
            </a:r>
          </a:p>
        </p:txBody>
      </p:sp>
      <p:pic>
        <p:nvPicPr>
          <p:cNvPr id="2" name="Picture 1" descr="BryantImag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35744" y="113400"/>
            <a:ext cx="2273444" cy="3076783"/>
          </a:xfrm>
          <a:prstGeom prst="rect">
            <a:avLst/>
          </a:prstGeom>
        </p:spPr>
      </p:pic>
      <p:pic>
        <p:nvPicPr>
          <p:cNvPr id="3" name="Picture 2" descr="GrigsbyKayak.jpg"/>
          <p:cNvPicPr>
            <a:picLocks noChangeAspect="1"/>
          </p:cNvPicPr>
          <p:nvPr/>
        </p:nvPicPr>
        <p:blipFill rotWithShape="1">
          <a:blip r:embed="rId3">
            <a:extLst>
              <a:ext uri="{28A0092B-C50C-407E-A947-70E740481C1C}">
                <a14:useLocalDpi xmlns:a14="http://schemas.microsoft.com/office/drawing/2010/main" val="0"/>
              </a:ext>
            </a:extLst>
          </a:blip>
          <a:srcRect l="17690" r="12404"/>
          <a:stretch/>
        </p:blipFill>
        <p:spPr>
          <a:xfrm>
            <a:off x="119392" y="3893073"/>
            <a:ext cx="2820802" cy="2758019"/>
          </a:xfrm>
          <a:prstGeom prst="rect">
            <a:avLst/>
          </a:prstGeom>
        </p:spPr>
      </p:pic>
      <p:sp>
        <p:nvSpPr>
          <p:cNvPr id="5" name="TextBox 4"/>
          <p:cNvSpPr txBox="1"/>
          <p:nvPr/>
        </p:nvSpPr>
        <p:spPr>
          <a:xfrm>
            <a:off x="-86995" y="6581894"/>
            <a:ext cx="3295043" cy="276999"/>
          </a:xfrm>
          <a:prstGeom prst="rect">
            <a:avLst/>
          </a:prstGeom>
          <a:noFill/>
        </p:spPr>
        <p:txBody>
          <a:bodyPr wrap="none" rtlCol="0">
            <a:spAutoFit/>
          </a:bodyPr>
          <a:lstStyle/>
          <a:p>
            <a:pPr fontAlgn="auto">
              <a:spcBef>
                <a:spcPts val="0"/>
              </a:spcBef>
              <a:spcAft>
                <a:spcPts val="0"/>
              </a:spcAft>
            </a:pPr>
            <a:r>
              <a:rPr lang="en-US" sz="1200" dirty="0">
                <a:solidFill>
                  <a:prstClr val="black"/>
                </a:solidFill>
                <a:latin typeface="Calibri"/>
                <a:ea typeface="+mn-ea"/>
                <a:cs typeface="+mn-cs"/>
              </a:rPr>
              <a:t>Bryant and partner in an Olympic canoe team trial</a:t>
            </a:r>
          </a:p>
        </p:txBody>
      </p:sp>
    </p:spTree>
    <p:extLst>
      <p:ext uri="{BB962C8B-B14F-4D97-AF65-F5344CB8AC3E}">
        <p14:creationId xmlns:p14="http://schemas.microsoft.com/office/powerpoint/2010/main" val="1772865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ubtitle 1"/>
          <p:cNvSpPr txBox="1">
            <a:spLocks/>
          </p:cNvSpPr>
          <p:nvPr/>
        </p:nvSpPr>
        <p:spPr bwMode="auto">
          <a:xfrm>
            <a:off x="241300" y="1009650"/>
            <a:ext cx="5224463" cy="65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None/>
            </a:pPr>
            <a:r>
              <a:rPr lang="en-US" sz="1800" dirty="0"/>
              <a:t>Postdoctoral Researcher</a:t>
            </a:r>
          </a:p>
          <a:p>
            <a:pPr>
              <a:buFont typeface="Arial" charset="0"/>
              <a:buNone/>
            </a:pPr>
            <a:r>
              <a:rPr lang="en-US" sz="1800" dirty="0"/>
              <a:t>Lawrence Livermore Nat</a:t>
            </a:r>
            <a:r>
              <a:rPr lang="ja-JP" altLang="en-US" sz="1800" dirty="0"/>
              <a:t>’</a:t>
            </a:r>
            <a:r>
              <a:rPr lang="en-US" sz="1800" dirty="0"/>
              <a:t>l Lab – Livermore, CA</a:t>
            </a:r>
          </a:p>
        </p:txBody>
      </p:sp>
      <p:sp>
        <p:nvSpPr>
          <p:cNvPr id="15363" name="Text Placeholder 4"/>
          <p:cNvSpPr txBox="1">
            <a:spLocks/>
          </p:cNvSpPr>
          <p:nvPr/>
        </p:nvSpPr>
        <p:spPr bwMode="auto">
          <a:xfrm>
            <a:off x="241300" y="620713"/>
            <a:ext cx="8567738"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b="1"/>
              <a:t>Brenda Rubenstein (Physics PhD)</a:t>
            </a:r>
          </a:p>
        </p:txBody>
      </p:sp>
      <p:pic>
        <p:nvPicPr>
          <p:cNvPr id="1536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2913" y="762000"/>
            <a:ext cx="3525837"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a:off x="895350" y="3241675"/>
            <a:ext cx="7258050"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800" b="1">
                <a:solidFill>
                  <a:srgbClr val="953735"/>
                </a:solidFill>
              </a:rPr>
              <a:t>“</a:t>
            </a:r>
            <a:r>
              <a:rPr lang="en-US" sz="1800" b="1">
                <a:solidFill>
                  <a:srgbClr val="953735"/>
                </a:solidFill>
              </a:rPr>
              <a:t>A single person</a:t>
            </a:r>
            <a:r>
              <a:rPr lang="ja-JP" altLang="en-US" sz="1800" b="1">
                <a:solidFill>
                  <a:srgbClr val="953735"/>
                </a:solidFill>
              </a:rPr>
              <a:t>’</a:t>
            </a:r>
            <a:r>
              <a:rPr lang="en-US" sz="1800" b="1">
                <a:solidFill>
                  <a:srgbClr val="953735"/>
                </a:solidFill>
              </a:rPr>
              <a:t>s efforts can amount to something profound. That notion is what initially drew me to physics and what continues to do so today.</a:t>
            </a:r>
            <a:r>
              <a:rPr lang="ja-JP" altLang="en-US" sz="1800" b="1">
                <a:solidFill>
                  <a:srgbClr val="953735"/>
                </a:solidFill>
              </a:rPr>
              <a:t>”</a:t>
            </a:r>
            <a:endParaRPr lang="en-US" sz="1800" b="1">
              <a:solidFill>
                <a:srgbClr val="953735"/>
              </a:solidFill>
            </a:endParaRPr>
          </a:p>
        </p:txBody>
      </p:sp>
      <p:sp>
        <p:nvSpPr>
          <p:cNvPr id="6" name="TextBox 5"/>
          <p:cNvSpPr txBox="1">
            <a:spLocks noChangeArrowheads="1"/>
          </p:cNvSpPr>
          <p:nvPr/>
        </p:nvSpPr>
        <p:spPr bwMode="auto">
          <a:xfrm>
            <a:off x="241300" y="4338638"/>
            <a:ext cx="8850313"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Today, Brenda works as a postdoctoral researcher at Lawrence Livermore National Lab (LLNL). Brenda says she enjoys working in a national lab: after graduate school, she wanted to balance her time between research and mentoring opportunities.</a:t>
            </a:r>
          </a:p>
        </p:txBody>
      </p:sp>
      <p:sp>
        <p:nvSpPr>
          <p:cNvPr id="8" name="TextBox 7"/>
          <p:cNvSpPr txBox="1">
            <a:spLocks noChangeArrowheads="1"/>
          </p:cNvSpPr>
          <p:nvPr/>
        </p:nvSpPr>
        <p:spPr bwMode="auto">
          <a:xfrm>
            <a:off x="241300" y="5435600"/>
            <a:ext cx="8850313"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1800" b="1">
                <a:solidFill>
                  <a:srgbClr val="953735"/>
                </a:solidFill>
              </a:rPr>
              <a:t>“</a:t>
            </a:r>
            <a:r>
              <a:rPr lang="en-US" sz="1800" b="1">
                <a:solidFill>
                  <a:srgbClr val="953735"/>
                </a:solidFill>
              </a:rPr>
              <a:t>Lab scientists get the best of both worlds in this regard – while they often mentor other scientists, they still have the opportunity to conduct their own day to day research.</a:t>
            </a:r>
            <a:r>
              <a:rPr lang="ja-JP" altLang="en-US" sz="1800" b="1">
                <a:solidFill>
                  <a:srgbClr val="953735"/>
                </a:solidFill>
              </a:rPr>
              <a:t>”</a:t>
            </a:r>
            <a:endParaRPr lang="en-US" sz="1800" b="1">
              <a:solidFill>
                <a:srgbClr val="953735"/>
              </a:solidFill>
            </a:endParaRPr>
          </a:p>
        </p:txBody>
      </p:sp>
      <p:sp>
        <p:nvSpPr>
          <p:cNvPr id="9" name="TextBox 8"/>
          <p:cNvSpPr txBox="1">
            <a:spLocks noChangeArrowheads="1"/>
          </p:cNvSpPr>
          <p:nvPr/>
        </p:nvSpPr>
        <p:spPr bwMode="auto">
          <a:xfrm>
            <a:off x="241300" y="1866900"/>
            <a:ext cx="522446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In college, Brenda looked for a career path that would allow her to make a positive change in the world. She was struck by the power of simple ideas in physics.</a:t>
            </a:r>
          </a:p>
        </p:txBody>
      </p:sp>
      <p:pic>
        <p:nvPicPr>
          <p:cNvPr id="1536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0025" y="6086475"/>
            <a:ext cx="73025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8180448"/>
      </p:ext>
    </p:extLst>
  </p:cSld>
  <p:clrMapOvr>
    <a:masterClrMapping/>
  </p:clrMapOvr>
  <p:transition advClick="0" advTm="40000"/>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Subtitle 1"/>
          <p:cNvSpPr txBox="1">
            <a:spLocks/>
          </p:cNvSpPr>
          <p:nvPr/>
        </p:nvSpPr>
        <p:spPr bwMode="auto">
          <a:xfrm>
            <a:off x="254000" y="1009650"/>
            <a:ext cx="5986463" cy="65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None/>
            </a:pPr>
            <a:r>
              <a:rPr lang="en-US" sz="1800"/>
              <a:t>High School Physics Teacher</a:t>
            </a:r>
          </a:p>
          <a:p>
            <a:pPr>
              <a:buFont typeface="Arial" charset="0"/>
              <a:buNone/>
            </a:pPr>
            <a:r>
              <a:rPr lang="en-US" sz="1800"/>
              <a:t>Eastern Guilford High School – Gibsonville, NC</a:t>
            </a:r>
          </a:p>
        </p:txBody>
      </p:sp>
      <p:sp>
        <p:nvSpPr>
          <p:cNvPr id="44035" name="Text Placeholder 4"/>
          <p:cNvSpPr txBox="1">
            <a:spLocks/>
          </p:cNvSpPr>
          <p:nvPr/>
        </p:nvSpPr>
        <p:spPr bwMode="auto">
          <a:xfrm>
            <a:off x="254000" y="620713"/>
            <a:ext cx="8567738"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b="1" dirty="0"/>
              <a:t>Thomas Hefner (Physics BSc)</a:t>
            </a:r>
          </a:p>
        </p:txBody>
      </p:sp>
      <p:pic>
        <p:nvPicPr>
          <p:cNvPr id="44036"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8388" y="200025"/>
            <a:ext cx="2673350" cy="300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a:spLocks noChangeArrowheads="1"/>
          </p:cNvSpPr>
          <p:nvPr/>
        </p:nvSpPr>
        <p:spPr bwMode="auto">
          <a:xfrm>
            <a:off x="207963" y="5468938"/>
            <a:ext cx="8659812"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800" b="1">
                <a:solidFill>
                  <a:srgbClr val="00B050"/>
                </a:solidFill>
              </a:rPr>
              <a:t>“</a:t>
            </a:r>
            <a:r>
              <a:rPr lang="en-US" sz="1800" b="1">
                <a:solidFill>
                  <a:srgbClr val="00B050"/>
                </a:solidFill>
              </a:rPr>
              <a:t>I have found myself having an easier time teaching other fields and being able to draw links back to the foundations of… science, which is physics.</a:t>
            </a:r>
            <a:r>
              <a:rPr lang="ja-JP" altLang="en-US" sz="1800" b="1">
                <a:solidFill>
                  <a:srgbClr val="00B050"/>
                </a:solidFill>
              </a:rPr>
              <a:t>”</a:t>
            </a:r>
            <a:endParaRPr lang="en-US" sz="1800" b="1">
              <a:solidFill>
                <a:srgbClr val="00B050"/>
              </a:solidFill>
            </a:endParaRPr>
          </a:p>
        </p:txBody>
      </p:sp>
      <p:sp>
        <p:nvSpPr>
          <p:cNvPr id="15" name="TextBox 14"/>
          <p:cNvSpPr txBox="1">
            <a:spLocks noChangeArrowheads="1"/>
          </p:cNvSpPr>
          <p:nvPr/>
        </p:nvSpPr>
        <p:spPr bwMode="auto">
          <a:xfrm>
            <a:off x="254000" y="1782763"/>
            <a:ext cx="5716588" cy="147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Thomas took a year off after high school, and found himself  working a </a:t>
            </a:r>
            <a:r>
              <a:rPr lang="ja-JP" altLang="en-US" sz="1800"/>
              <a:t>“</a:t>
            </a:r>
            <a:r>
              <a:rPr lang="en-US" sz="1800"/>
              <a:t>mindless job</a:t>
            </a:r>
            <a:r>
              <a:rPr lang="ja-JP" altLang="en-US" sz="1800"/>
              <a:t>”</a:t>
            </a:r>
            <a:r>
              <a:rPr lang="en-US" sz="1800"/>
              <a:t> with a lot of time for self-reflection. He decided to pursue a degree in physics and secondary education because he wanted a challenging, meaningful career.</a:t>
            </a:r>
          </a:p>
        </p:txBody>
      </p:sp>
      <p:sp>
        <p:nvSpPr>
          <p:cNvPr id="16" name="TextBox 15"/>
          <p:cNvSpPr txBox="1">
            <a:spLocks noChangeArrowheads="1"/>
          </p:cNvSpPr>
          <p:nvPr/>
        </p:nvSpPr>
        <p:spPr bwMode="auto">
          <a:xfrm>
            <a:off x="254000" y="4148138"/>
            <a:ext cx="8407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Now, Thomas is a high school science teacher. He teaches various levels of physics, but also teaches other science classes. Thomas says that his physics background gave him the fundamental knowledge and logical thinking skills that make him so versatile.</a:t>
            </a:r>
          </a:p>
        </p:txBody>
      </p:sp>
      <p:sp>
        <p:nvSpPr>
          <p:cNvPr id="17" name="TextBox 16"/>
          <p:cNvSpPr txBox="1">
            <a:spLocks noChangeArrowheads="1"/>
          </p:cNvSpPr>
          <p:nvPr/>
        </p:nvSpPr>
        <p:spPr bwMode="auto">
          <a:xfrm>
            <a:off x="687388" y="3381375"/>
            <a:ext cx="722153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800" b="1">
                <a:solidFill>
                  <a:srgbClr val="00B050"/>
                </a:solidFill>
              </a:rPr>
              <a:t>“</a:t>
            </a:r>
            <a:r>
              <a:rPr lang="en-US" sz="1800" b="1">
                <a:solidFill>
                  <a:srgbClr val="00B050"/>
                </a:solidFill>
              </a:rPr>
              <a:t>I always had an interest in the sciences and I wanted to have a career that gave something back to society.</a:t>
            </a:r>
            <a:r>
              <a:rPr lang="ja-JP" altLang="en-US" sz="1800" b="1">
                <a:solidFill>
                  <a:srgbClr val="00B050"/>
                </a:solidFill>
              </a:rPr>
              <a:t>”</a:t>
            </a:r>
            <a:endParaRPr lang="en-US" sz="1800" b="1">
              <a:solidFill>
                <a:srgbClr val="00B050"/>
              </a:solidFill>
            </a:endParaRPr>
          </a:p>
        </p:txBody>
      </p:sp>
      <p:pic>
        <p:nvPicPr>
          <p:cNvPr id="4404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8275" y="6115050"/>
            <a:ext cx="731838"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24601123"/>
      </p:ext>
    </p:extLst>
  </p:cSld>
  <p:clrMapOvr>
    <a:masterClrMapping/>
  </p:clrMapOvr>
  <p:transition spd="slow" advClick="0" advTm="40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1"/>
          <p:cNvSpPr txBox="1">
            <a:spLocks noChangeArrowheads="1"/>
          </p:cNvSpPr>
          <p:nvPr/>
        </p:nvSpPr>
        <p:spPr bwMode="auto">
          <a:xfrm>
            <a:off x="273050" y="630238"/>
            <a:ext cx="3810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t>A Physics Masters Opens Doors!</a:t>
            </a:r>
          </a:p>
        </p:txBody>
      </p:sp>
      <p:sp>
        <p:nvSpPr>
          <p:cNvPr id="48132" name="TextBox 3"/>
          <p:cNvSpPr txBox="1">
            <a:spLocks noChangeArrowheads="1"/>
          </p:cNvSpPr>
          <p:nvPr/>
        </p:nvSpPr>
        <p:spPr bwMode="auto">
          <a:xfrm>
            <a:off x="273050" y="1509713"/>
            <a:ext cx="4252913"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Between 2012 and 2014, approximately </a:t>
            </a:r>
            <a:r>
              <a:rPr lang="en-US" sz="1800" b="1" dirty="0"/>
              <a:t>one-half</a:t>
            </a:r>
            <a:r>
              <a:rPr lang="en-US" sz="1800" dirty="0"/>
              <a:t> of new Physics Masters in the US were employed in the private sector</a:t>
            </a:r>
          </a:p>
        </p:txBody>
      </p:sp>
      <p:sp>
        <p:nvSpPr>
          <p:cNvPr id="5" name="TextBox 4"/>
          <p:cNvSpPr txBox="1">
            <a:spLocks noChangeArrowheads="1"/>
          </p:cNvSpPr>
          <p:nvPr/>
        </p:nvSpPr>
        <p:spPr bwMode="auto">
          <a:xfrm>
            <a:off x="273050" y="2701925"/>
            <a:ext cx="351155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Almost </a:t>
            </a:r>
            <a:r>
              <a:rPr lang="en-US" sz="1800" b="1" dirty="0"/>
              <a:t>one-fifth</a:t>
            </a:r>
            <a:r>
              <a:rPr lang="en-US" sz="1800" dirty="0"/>
              <a:t> were continuing in a position they held prior to receiving their degree. </a:t>
            </a:r>
          </a:p>
        </p:txBody>
      </p:sp>
      <p:sp>
        <p:nvSpPr>
          <p:cNvPr id="6" name="TextBox 5"/>
          <p:cNvSpPr txBox="1">
            <a:spLocks noChangeArrowheads="1"/>
          </p:cNvSpPr>
          <p:nvPr/>
        </p:nvSpPr>
        <p:spPr bwMode="auto">
          <a:xfrm>
            <a:off x="273050" y="3894138"/>
            <a:ext cx="4252913"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Physicists working in the private sector also reported working in a </a:t>
            </a:r>
            <a:r>
              <a:rPr lang="en-US" sz="1800" b="1"/>
              <a:t>variety of scientific areas</a:t>
            </a:r>
            <a:r>
              <a:rPr lang="en-US" sz="1800"/>
              <a:t>.</a:t>
            </a:r>
            <a:endParaRPr lang="en-US" sz="1800" b="1">
              <a:solidFill>
                <a:srgbClr val="FF0000"/>
              </a:solidFill>
            </a:endParaRPr>
          </a:p>
        </p:txBody>
      </p:sp>
      <p:sp>
        <p:nvSpPr>
          <p:cNvPr id="7" name="TextBox 6"/>
          <p:cNvSpPr txBox="1"/>
          <p:nvPr/>
        </p:nvSpPr>
        <p:spPr>
          <a:xfrm>
            <a:off x="273050" y="4946650"/>
            <a:ext cx="3810000" cy="923925"/>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31859C"/>
                </a:solidFill>
              </a:rPr>
              <a:t>So, a Physics PhD can lead to well-paid employment, in a variety of fields.</a:t>
            </a:r>
          </a:p>
        </p:txBody>
      </p:sp>
      <p:pic>
        <p:nvPicPr>
          <p:cNvPr id="3" name="Picture 2" descr="A screenshot of a cell phone&#10;&#10;Description automatically generated">
            <a:extLst>
              <a:ext uri="{FF2B5EF4-FFF2-40B4-BE49-F238E27FC236}">
                <a16:creationId xmlns:a16="http://schemas.microsoft.com/office/drawing/2014/main" id="{AD99F037-87E9-4F57-8BE0-ABBDF26367F1}"/>
              </a:ext>
            </a:extLst>
          </p:cNvPr>
          <p:cNvPicPr>
            <a:picLocks noChangeAspect="1"/>
          </p:cNvPicPr>
          <p:nvPr/>
        </p:nvPicPr>
        <p:blipFill>
          <a:blip r:embed="rId3"/>
          <a:stretch>
            <a:fillRect/>
          </a:stretch>
        </p:blipFill>
        <p:spPr>
          <a:xfrm>
            <a:off x="4462044" y="725011"/>
            <a:ext cx="4681956" cy="5407978"/>
          </a:xfrm>
          <a:prstGeom prst="rect">
            <a:avLst/>
          </a:prstGeom>
        </p:spPr>
      </p:pic>
      <p:sp>
        <p:nvSpPr>
          <p:cNvPr id="8" name="Oval 7"/>
          <p:cNvSpPr/>
          <p:nvPr/>
        </p:nvSpPr>
        <p:spPr>
          <a:xfrm>
            <a:off x="5349239" y="1600200"/>
            <a:ext cx="502921" cy="352426"/>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48137"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3050" y="6000750"/>
            <a:ext cx="731838"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08588073"/>
      </p:ext>
    </p:extLst>
  </p:cSld>
  <p:clrMapOvr>
    <a:masterClrMapping/>
  </p:clrMapOvr>
  <p:transition advClick="0" advTm="30000"/>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Subtitle 1"/>
          <p:cNvSpPr txBox="1">
            <a:spLocks/>
          </p:cNvSpPr>
          <p:nvPr/>
        </p:nvSpPr>
        <p:spPr bwMode="auto">
          <a:xfrm>
            <a:off x="254000" y="1009650"/>
            <a:ext cx="5986463" cy="65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0" hangingPunct="0">
              <a:buFont typeface="Arial" charset="0"/>
              <a:buNone/>
            </a:pPr>
            <a:r>
              <a:rPr lang="en-US" sz="1800">
                <a:solidFill>
                  <a:prstClr val="black"/>
                </a:solidFill>
              </a:rPr>
              <a:t>Science and Physical Education Department Chair</a:t>
            </a:r>
          </a:p>
          <a:p>
            <a:pPr eaLnBrk="0" hangingPunct="0">
              <a:buFont typeface="Arial" charset="0"/>
              <a:buNone/>
            </a:pPr>
            <a:r>
              <a:rPr lang="en-US" sz="1800">
                <a:solidFill>
                  <a:prstClr val="black"/>
                </a:solidFill>
              </a:rPr>
              <a:t>Connors State College – Warner, OK</a:t>
            </a:r>
          </a:p>
        </p:txBody>
      </p:sp>
      <p:sp>
        <p:nvSpPr>
          <p:cNvPr id="44035" name="Text Placeholder 4"/>
          <p:cNvSpPr txBox="1">
            <a:spLocks/>
          </p:cNvSpPr>
          <p:nvPr/>
        </p:nvSpPr>
        <p:spPr bwMode="auto">
          <a:xfrm>
            <a:off x="254000" y="620713"/>
            <a:ext cx="8567738"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0" hangingPunct="0">
              <a:spcBef>
                <a:spcPct val="20000"/>
              </a:spcBef>
              <a:buFont typeface="Arial" charset="0"/>
              <a:buNone/>
            </a:pPr>
            <a:r>
              <a:rPr lang="en-US" b="1" dirty="0" err="1">
                <a:solidFill>
                  <a:prstClr val="black"/>
                </a:solidFill>
              </a:rPr>
              <a:t>Lynett</a:t>
            </a:r>
            <a:r>
              <a:rPr lang="en-US" b="1" dirty="0">
                <a:solidFill>
                  <a:prstClr val="black"/>
                </a:solidFill>
              </a:rPr>
              <a:t> Rock (Physics MSc)</a:t>
            </a:r>
          </a:p>
        </p:txBody>
      </p:sp>
      <p:sp>
        <p:nvSpPr>
          <p:cNvPr id="4" name="TextBox 3"/>
          <p:cNvSpPr txBox="1">
            <a:spLocks noChangeArrowheads="1"/>
          </p:cNvSpPr>
          <p:nvPr/>
        </p:nvSpPr>
        <p:spPr bwMode="auto">
          <a:xfrm>
            <a:off x="254000" y="1717675"/>
            <a:ext cx="17494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1800" b="1">
                <a:solidFill>
                  <a:srgbClr val="7030A0"/>
                </a:solidFill>
              </a:rPr>
              <a:t>Why Physics?</a:t>
            </a:r>
          </a:p>
        </p:txBody>
      </p:sp>
      <p:pic>
        <p:nvPicPr>
          <p:cNvPr id="4403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0488" y="220663"/>
            <a:ext cx="238125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254000" y="2141538"/>
            <a:ext cx="618648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1800">
                <a:solidFill>
                  <a:prstClr val="black"/>
                </a:solidFill>
              </a:rPr>
              <a:t>Lynett was interested in science and math, but a Minority Scholarship from APS encouraged her to major in physics. After her first physics class in college, she knew she had made the right choice.</a:t>
            </a:r>
          </a:p>
        </p:txBody>
      </p:sp>
      <p:sp>
        <p:nvSpPr>
          <p:cNvPr id="7" name="TextBox 6"/>
          <p:cNvSpPr txBox="1">
            <a:spLocks noChangeArrowheads="1"/>
          </p:cNvSpPr>
          <p:nvPr/>
        </p:nvSpPr>
        <p:spPr bwMode="auto">
          <a:xfrm>
            <a:off x="1028700" y="3511550"/>
            <a:ext cx="70183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r>
              <a:rPr lang="ja-JP" altLang="en-US" sz="1800" b="1">
                <a:solidFill>
                  <a:srgbClr val="7030A0"/>
                </a:solidFill>
              </a:rPr>
              <a:t>“</a:t>
            </a:r>
            <a:r>
              <a:rPr lang="en-US" sz="1800" b="1">
                <a:solidFill>
                  <a:srgbClr val="7030A0"/>
                </a:solidFill>
              </a:rPr>
              <a:t>Everybody has something that they get to be very good at, and physics just happens to be my area.</a:t>
            </a:r>
            <a:r>
              <a:rPr lang="ja-JP" altLang="en-US" sz="1800" b="1">
                <a:solidFill>
                  <a:srgbClr val="7030A0"/>
                </a:solidFill>
              </a:rPr>
              <a:t>”</a:t>
            </a:r>
            <a:r>
              <a:rPr lang="en-US" sz="1800" b="1">
                <a:solidFill>
                  <a:srgbClr val="7030A0"/>
                </a:solidFill>
              </a:rPr>
              <a:t> </a:t>
            </a:r>
          </a:p>
        </p:txBody>
      </p:sp>
      <p:sp>
        <p:nvSpPr>
          <p:cNvPr id="8" name="TextBox 7"/>
          <p:cNvSpPr txBox="1">
            <a:spLocks noChangeArrowheads="1"/>
          </p:cNvSpPr>
          <p:nvPr/>
        </p:nvSpPr>
        <p:spPr bwMode="auto">
          <a:xfrm>
            <a:off x="254000" y="4325938"/>
            <a:ext cx="862806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1800">
                <a:solidFill>
                  <a:prstClr val="black"/>
                </a:solidFill>
              </a:rPr>
              <a:t>After she earned her master</a:t>
            </a:r>
            <a:r>
              <a:rPr lang="ja-JP" altLang="en-US" sz="1800">
                <a:solidFill>
                  <a:prstClr val="black"/>
                </a:solidFill>
              </a:rPr>
              <a:t>’</a:t>
            </a:r>
            <a:r>
              <a:rPr lang="en-US" sz="1800">
                <a:solidFill>
                  <a:prstClr val="black"/>
                </a:solidFill>
              </a:rPr>
              <a:t>s degree in physics, Lynett taught high school physics. She soon accepted a position teaching at the Connors State College, in her home town. Lynett now chairs the Science Department, but she still teaches physics and math classes.</a:t>
            </a:r>
          </a:p>
        </p:txBody>
      </p:sp>
      <p:sp>
        <p:nvSpPr>
          <p:cNvPr id="9" name="TextBox 8"/>
          <p:cNvSpPr txBox="1">
            <a:spLocks noChangeArrowheads="1"/>
          </p:cNvSpPr>
          <p:nvPr/>
        </p:nvSpPr>
        <p:spPr bwMode="auto">
          <a:xfrm>
            <a:off x="957263" y="5740400"/>
            <a:ext cx="72231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r>
              <a:rPr lang="ja-JP" altLang="en-US" sz="1800" b="1">
                <a:solidFill>
                  <a:srgbClr val="7030A0"/>
                </a:solidFill>
              </a:rPr>
              <a:t>“</a:t>
            </a:r>
            <a:r>
              <a:rPr lang="en-US" sz="1800" b="1">
                <a:solidFill>
                  <a:srgbClr val="7030A0"/>
                </a:solidFill>
              </a:rPr>
              <a:t>I believe teaching the next generation has a huge impact on the future,</a:t>
            </a:r>
            <a:r>
              <a:rPr lang="ja-JP" altLang="en-US" sz="1800" b="1">
                <a:solidFill>
                  <a:srgbClr val="7030A0"/>
                </a:solidFill>
              </a:rPr>
              <a:t>”</a:t>
            </a:r>
            <a:r>
              <a:rPr lang="en-US" sz="1800" b="1">
                <a:solidFill>
                  <a:srgbClr val="7030A0"/>
                </a:solidFill>
              </a:rPr>
              <a:t> she says.</a:t>
            </a:r>
          </a:p>
        </p:txBody>
      </p:sp>
      <p:pic>
        <p:nvPicPr>
          <p:cNvPr id="44042"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188" y="6064250"/>
            <a:ext cx="73025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54901047"/>
      </p:ext>
    </p:extLst>
  </p:cSld>
  <p:clrMapOvr>
    <a:masterClrMapping/>
  </p:clrMapOvr>
  <p:transition spd="slow" advClick="0" advTm="40000"/>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Subtitle 1"/>
          <p:cNvSpPr txBox="1">
            <a:spLocks/>
          </p:cNvSpPr>
          <p:nvPr/>
        </p:nvSpPr>
        <p:spPr bwMode="auto">
          <a:xfrm>
            <a:off x="241300" y="1009650"/>
            <a:ext cx="5984875" cy="65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None/>
            </a:pPr>
            <a:r>
              <a:rPr lang="en-US" sz="1800"/>
              <a:t>Analytics Manager</a:t>
            </a:r>
          </a:p>
          <a:p>
            <a:pPr>
              <a:buFont typeface="Arial" charset="0"/>
              <a:buNone/>
            </a:pPr>
            <a:r>
              <a:rPr lang="en-US" sz="1800"/>
              <a:t>CNA Financial – Chicago, IL</a:t>
            </a:r>
          </a:p>
        </p:txBody>
      </p:sp>
      <p:sp>
        <p:nvSpPr>
          <p:cNvPr id="34819" name="Text Placeholder 4"/>
          <p:cNvSpPr txBox="1">
            <a:spLocks/>
          </p:cNvSpPr>
          <p:nvPr/>
        </p:nvSpPr>
        <p:spPr bwMode="auto">
          <a:xfrm>
            <a:off x="241300" y="620713"/>
            <a:ext cx="8567738"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b="1"/>
              <a:t>Meghan Anzelc (Physics PhD)</a:t>
            </a:r>
          </a:p>
        </p:txBody>
      </p:sp>
      <p:pic>
        <p:nvPicPr>
          <p:cNvPr id="348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92925" y="901700"/>
            <a:ext cx="2032000" cy="305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a:off x="241300" y="1722438"/>
            <a:ext cx="66516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On the recommendation of a professor, Meghan decided to try a physics course in college. While it was not an easy class, she really enjoyed the material and decided to minor in physics. </a:t>
            </a:r>
          </a:p>
        </p:txBody>
      </p:sp>
      <p:sp>
        <p:nvSpPr>
          <p:cNvPr id="6" name="TextBox 5"/>
          <p:cNvSpPr txBox="1">
            <a:spLocks noChangeArrowheads="1"/>
          </p:cNvSpPr>
          <p:nvPr/>
        </p:nvSpPr>
        <p:spPr bwMode="auto">
          <a:xfrm>
            <a:off x="241300" y="2762250"/>
            <a:ext cx="66516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1800" b="1">
                <a:solidFill>
                  <a:srgbClr val="FF9900"/>
                </a:solidFill>
              </a:rPr>
              <a:t>“</a:t>
            </a:r>
            <a:r>
              <a:rPr lang="en-US" sz="1800" b="1">
                <a:solidFill>
                  <a:srgbClr val="FF9900"/>
                </a:solidFill>
              </a:rPr>
              <a:t>A summer research internship got me hooked on experimental science, and pursuing that interest is what led me to complete a B.S. in physics and then go on to graduate school.</a:t>
            </a:r>
            <a:r>
              <a:rPr lang="ja-JP" altLang="en-US" sz="1800" b="1">
                <a:solidFill>
                  <a:srgbClr val="FF9900"/>
                </a:solidFill>
              </a:rPr>
              <a:t>”</a:t>
            </a:r>
            <a:endParaRPr lang="en-US" sz="1800" b="1">
              <a:solidFill>
                <a:srgbClr val="FF9900"/>
              </a:solidFill>
            </a:endParaRPr>
          </a:p>
        </p:txBody>
      </p:sp>
      <p:sp>
        <p:nvSpPr>
          <p:cNvPr id="7" name="TextBox 6"/>
          <p:cNvSpPr txBox="1">
            <a:spLocks noChangeArrowheads="1"/>
          </p:cNvSpPr>
          <p:nvPr/>
        </p:nvSpPr>
        <p:spPr bwMode="auto">
          <a:xfrm>
            <a:off x="241300" y="4079875"/>
            <a:ext cx="87598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Meghan’s first job after graduate school was in predictive modeling at an insurance company. Now, she is the Assistant Vice President of Pricing for the small business segment at CNA Financial. </a:t>
            </a:r>
          </a:p>
        </p:txBody>
      </p:sp>
      <p:sp>
        <p:nvSpPr>
          <p:cNvPr id="8" name="TextBox 7"/>
          <p:cNvSpPr txBox="1">
            <a:spLocks noChangeArrowheads="1"/>
          </p:cNvSpPr>
          <p:nvPr/>
        </p:nvSpPr>
        <p:spPr bwMode="auto">
          <a:xfrm>
            <a:off x="241300" y="5119688"/>
            <a:ext cx="8586788"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1800" b="1">
                <a:solidFill>
                  <a:srgbClr val="FF9900"/>
                </a:solidFill>
              </a:rPr>
              <a:t>“</a:t>
            </a:r>
            <a:r>
              <a:rPr lang="en-US" sz="1800" b="1">
                <a:solidFill>
                  <a:srgbClr val="FF9900"/>
                </a:solidFill>
              </a:rPr>
              <a:t>My current role in the Actuarial Department gives me more exposure to the underwriting side of [CNA] and how the business of insurance is run.</a:t>
            </a:r>
            <a:r>
              <a:rPr lang="ja-JP" altLang="en-US" sz="1800" b="1">
                <a:solidFill>
                  <a:srgbClr val="FF9900"/>
                </a:solidFill>
              </a:rPr>
              <a:t>”</a:t>
            </a:r>
            <a:endParaRPr lang="en-US" sz="1800" b="1">
              <a:solidFill>
                <a:srgbClr val="FF9900"/>
              </a:solidFill>
            </a:endParaRPr>
          </a:p>
        </p:txBody>
      </p:sp>
      <p:sp>
        <p:nvSpPr>
          <p:cNvPr id="10" name="TextBox 9"/>
          <p:cNvSpPr txBox="1">
            <a:spLocks noChangeArrowheads="1"/>
          </p:cNvSpPr>
          <p:nvPr/>
        </p:nvSpPr>
        <p:spPr bwMode="auto">
          <a:xfrm>
            <a:off x="241300" y="5883275"/>
            <a:ext cx="68151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View the webinar about Meghan</a:t>
            </a:r>
            <a:r>
              <a:rPr lang="ja-JP" altLang="en-US" sz="1800"/>
              <a:t>’</a:t>
            </a:r>
            <a:r>
              <a:rPr lang="en-US" sz="1800"/>
              <a:t>s career!</a:t>
            </a:r>
          </a:p>
          <a:p>
            <a:pPr eaLnBrk="1" hangingPunct="1"/>
            <a:r>
              <a:rPr lang="en-US" sz="1800"/>
              <a:t>Visit www.aps.org/careers/guidance/webinars/selfadvocate.cfm</a:t>
            </a:r>
          </a:p>
        </p:txBody>
      </p:sp>
      <p:pic>
        <p:nvPicPr>
          <p:cNvPr id="3482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81963" y="5594350"/>
            <a:ext cx="731837"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1691410"/>
      </p:ext>
    </p:extLst>
  </p:cSld>
  <p:clrMapOvr>
    <a:masterClrMapping/>
  </p:clrMapOvr>
  <p:transition spd="slow" advClick="0" advTm="40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7923" y="-68385"/>
            <a:ext cx="9368692" cy="685923"/>
          </a:xfrm>
          <a:prstGeom prst="rect">
            <a:avLst/>
          </a:prstGeom>
          <a:solidFill>
            <a:srgbClr val="B32523"/>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13" name="Text Placeholder 4"/>
          <p:cNvSpPr txBox="1">
            <a:spLocks/>
          </p:cNvSpPr>
          <p:nvPr/>
        </p:nvSpPr>
        <p:spPr bwMode="auto">
          <a:xfrm>
            <a:off x="188672" y="86108"/>
            <a:ext cx="2683481" cy="39258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sz="1800" b="1" dirty="0">
                <a:solidFill>
                  <a:prstClr val="white"/>
                </a:solidFill>
              </a:rPr>
              <a:t>Did You Know?</a:t>
            </a:r>
          </a:p>
        </p:txBody>
      </p:sp>
      <p:sp>
        <p:nvSpPr>
          <p:cNvPr id="15" name="TextBox 6"/>
          <p:cNvSpPr txBox="1">
            <a:spLocks noChangeArrowheads="1"/>
          </p:cNvSpPr>
          <p:nvPr/>
        </p:nvSpPr>
        <p:spPr bwMode="auto">
          <a:xfrm>
            <a:off x="249237" y="619125"/>
            <a:ext cx="48992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608013" eaLnBrk="0" hangingPunct="0">
              <a:defRPr sz="2400">
                <a:solidFill>
                  <a:schemeClr val="tx1"/>
                </a:solidFill>
                <a:latin typeface="Arial" charset="0"/>
                <a:ea typeface="ＭＳ Ｐゴシック" charset="0"/>
                <a:cs typeface="ＭＳ Ｐゴシック" charset="0"/>
              </a:defRPr>
            </a:lvl1pPr>
            <a:lvl2pPr marL="37931725" indent="-37474525" defTabSz="6080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0000"/>
                </a:solidFill>
              </a:rPr>
              <a:t>How Much a Physics BSc Pays</a:t>
            </a:r>
          </a:p>
        </p:txBody>
      </p:sp>
      <p:sp>
        <p:nvSpPr>
          <p:cNvPr id="17" name="TextBox 19"/>
          <p:cNvSpPr txBox="1">
            <a:spLocks noChangeArrowheads="1"/>
          </p:cNvSpPr>
          <p:nvPr/>
        </p:nvSpPr>
        <p:spPr bwMode="auto">
          <a:xfrm>
            <a:off x="5807075" y="1762635"/>
            <a:ext cx="3027363" cy="113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608013" eaLnBrk="0" hangingPunct="0">
              <a:defRPr sz="2400">
                <a:solidFill>
                  <a:schemeClr val="tx1"/>
                </a:solidFill>
                <a:latin typeface="Arial" charset="0"/>
                <a:ea typeface="ＭＳ Ｐゴシック" charset="0"/>
                <a:cs typeface="ＭＳ Ｐゴシック" charset="0"/>
              </a:defRPr>
            </a:lvl1pPr>
            <a:lvl2pPr marL="37931725" indent="-37474525" defTabSz="6080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dirty="0">
                <a:solidFill>
                  <a:srgbClr val="000000"/>
                </a:solidFill>
              </a:rPr>
              <a:t>In 2009 and 2010, </a:t>
            </a:r>
            <a:r>
              <a:rPr lang="en-US" sz="1700" dirty="0">
                <a:solidFill>
                  <a:srgbClr val="FF0000"/>
                </a:solidFill>
              </a:rPr>
              <a:t>over half</a:t>
            </a:r>
            <a:r>
              <a:rPr lang="en-US" sz="1700" dirty="0">
                <a:solidFill>
                  <a:srgbClr val="000000"/>
                </a:solidFill>
              </a:rPr>
              <a:t> of physics bachelors who went to work were in private sector jobs.</a:t>
            </a:r>
          </a:p>
        </p:txBody>
      </p:sp>
      <p:sp>
        <p:nvSpPr>
          <p:cNvPr id="18" name="TextBox 20"/>
          <p:cNvSpPr txBox="1">
            <a:spLocks noChangeArrowheads="1"/>
          </p:cNvSpPr>
          <p:nvPr/>
        </p:nvSpPr>
        <p:spPr bwMode="auto">
          <a:xfrm>
            <a:off x="5807075" y="3113598"/>
            <a:ext cx="3249613"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608013" eaLnBrk="0" hangingPunct="0">
              <a:defRPr sz="2400">
                <a:solidFill>
                  <a:schemeClr val="tx1"/>
                </a:solidFill>
                <a:latin typeface="Arial" charset="0"/>
                <a:ea typeface="ＭＳ Ｐゴシック" charset="0"/>
                <a:cs typeface="ＭＳ Ｐゴシック" charset="0"/>
              </a:defRPr>
            </a:lvl1pPr>
            <a:lvl2pPr marL="37931725" indent="-37474525" defTabSz="6080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dirty="0">
                <a:solidFill>
                  <a:srgbClr val="000000"/>
                </a:solidFill>
              </a:rPr>
              <a:t>The majority of these were in STEM areas—making between </a:t>
            </a:r>
            <a:r>
              <a:rPr lang="en-US" sz="1700" dirty="0">
                <a:solidFill>
                  <a:srgbClr val="FF0000"/>
                </a:solidFill>
              </a:rPr>
              <a:t>$50 - $70K!</a:t>
            </a:r>
          </a:p>
        </p:txBody>
      </p:sp>
      <p:sp>
        <p:nvSpPr>
          <p:cNvPr id="19" name="TextBox 21"/>
          <p:cNvSpPr txBox="1">
            <a:spLocks noChangeArrowheads="1"/>
          </p:cNvSpPr>
          <p:nvPr/>
        </p:nvSpPr>
        <p:spPr bwMode="auto">
          <a:xfrm>
            <a:off x="5807075" y="4202623"/>
            <a:ext cx="30607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608013" eaLnBrk="0" hangingPunct="0">
              <a:defRPr sz="2400">
                <a:solidFill>
                  <a:schemeClr val="tx1"/>
                </a:solidFill>
                <a:latin typeface="Arial" charset="0"/>
                <a:ea typeface="ＭＳ Ｐゴシック" charset="0"/>
                <a:cs typeface="ＭＳ Ｐゴシック" charset="0"/>
              </a:defRPr>
            </a:lvl1pPr>
            <a:lvl2pPr marL="37931725" indent="-37474525" defTabSz="6080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dirty="0">
                <a:solidFill>
                  <a:srgbClr val="000000"/>
                </a:solidFill>
              </a:rPr>
              <a:t>These bachelors were also working primarily in </a:t>
            </a:r>
            <a:r>
              <a:rPr lang="en-US" sz="1700" dirty="0">
                <a:solidFill>
                  <a:srgbClr val="FF0000"/>
                </a:solidFill>
              </a:rPr>
              <a:t>engineering and computer science</a:t>
            </a:r>
            <a:r>
              <a:rPr lang="en-US" sz="1700" dirty="0">
                <a:solidFill>
                  <a:srgbClr val="000000"/>
                </a:solidFill>
              </a:rPr>
              <a:t> jobs.</a:t>
            </a:r>
            <a:endParaRPr lang="en-US" sz="1700" dirty="0">
              <a:solidFill>
                <a:srgbClr val="FF0000"/>
              </a:solidFill>
            </a:endParaRPr>
          </a:p>
        </p:txBody>
      </p:sp>
      <p:sp>
        <p:nvSpPr>
          <p:cNvPr id="20" name="Oval 19"/>
          <p:cNvSpPr/>
          <p:nvPr/>
        </p:nvSpPr>
        <p:spPr>
          <a:xfrm>
            <a:off x="514853" y="1957387"/>
            <a:ext cx="5158872" cy="513809"/>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defRPr/>
            </a:pPr>
            <a:endParaRPr lang="en-US" sz="1800">
              <a:solidFill>
                <a:prstClr val="white"/>
              </a:solidFill>
            </a:endParaRPr>
          </a:p>
        </p:txBody>
      </p:sp>
      <p:sp>
        <p:nvSpPr>
          <p:cNvPr id="21" name="TextBox 20"/>
          <p:cNvSpPr txBox="1">
            <a:spLocks noChangeArrowheads="1"/>
          </p:cNvSpPr>
          <p:nvPr/>
        </p:nvSpPr>
        <p:spPr bwMode="auto">
          <a:xfrm>
            <a:off x="4207" y="6495319"/>
            <a:ext cx="34163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800" b="1" dirty="0"/>
              <a:t>Learn more: </a:t>
            </a:r>
            <a:r>
              <a:rPr lang="en-US" sz="1800" b="1" dirty="0" err="1">
                <a:solidFill>
                  <a:srgbClr val="0066FF"/>
                </a:solidFill>
              </a:rPr>
              <a:t>aip.org</a:t>
            </a:r>
            <a:r>
              <a:rPr lang="en-US" sz="1800" b="1" dirty="0">
                <a:solidFill>
                  <a:srgbClr val="0066FF"/>
                </a:solidFill>
              </a:rPr>
              <a:t>/statistics</a:t>
            </a:r>
          </a:p>
        </p:txBody>
      </p:sp>
      <p:sp>
        <p:nvSpPr>
          <p:cNvPr id="2" name="TextBox 1"/>
          <p:cNvSpPr txBox="1"/>
          <p:nvPr/>
        </p:nvSpPr>
        <p:spPr>
          <a:xfrm>
            <a:off x="6399124" y="6646562"/>
            <a:ext cx="2814893" cy="230832"/>
          </a:xfrm>
          <a:prstGeom prst="rect">
            <a:avLst/>
          </a:prstGeom>
          <a:noFill/>
        </p:spPr>
        <p:txBody>
          <a:bodyPr wrap="none" rtlCol="0">
            <a:spAutoFit/>
          </a:bodyPr>
          <a:lstStyle/>
          <a:p>
            <a:pPr algn="r"/>
            <a:r>
              <a:rPr lang="en-US" sz="900" dirty="0"/>
              <a:t>Credit: based on Physics Insight slide from the APS</a:t>
            </a:r>
          </a:p>
        </p:txBody>
      </p:sp>
      <p:pic>
        <p:nvPicPr>
          <p:cNvPr id="4" name="Picture 3" descr="A screenshot of a social media post&#10;&#10;Description automatically generated">
            <a:extLst>
              <a:ext uri="{FF2B5EF4-FFF2-40B4-BE49-F238E27FC236}">
                <a16:creationId xmlns:a16="http://schemas.microsoft.com/office/drawing/2014/main" id="{F25F6132-E1F1-4D65-8F3E-CBC86ECAC1FB}"/>
              </a:ext>
            </a:extLst>
          </p:cNvPr>
          <p:cNvPicPr>
            <a:picLocks noChangeAspect="1"/>
          </p:cNvPicPr>
          <p:nvPr/>
        </p:nvPicPr>
        <p:blipFill>
          <a:blip r:embed="rId2"/>
          <a:stretch>
            <a:fillRect/>
          </a:stretch>
        </p:blipFill>
        <p:spPr>
          <a:xfrm>
            <a:off x="436880" y="1574444"/>
            <a:ext cx="5303520" cy="4427220"/>
          </a:xfrm>
          <a:prstGeom prst="rect">
            <a:avLst/>
          </a:prstGeom>
        </p:spPr>
      </p:pic>
      <p:sp>
        <p:nvSpPr>
          <p:cNvPr id="6" name="Oval 5">
            <a:extLst>
              <a:ext uri="{FF2B5EF4-FFF2-40B4-BE49-F238E27FC236}">
                <a16:creationId xmlns:a16="http://schemas.microsoft.com/office/drawing/2014/main" id="{06113C4A-3822-42BE-A74E-841F9C323F11}"/>
              </a:ext>
            </a:extLst>
          </p:cNvPr>
          <p:cNvSpPr/>
          <p:nvPr/>
        </p:nvSpPr>
        <p:spPr>
          <a:xfrm>
            <a:off x="868680" y="2366010"/>
            <a:ext cx="4377690" cy="354330"/>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14685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7923" y="-68385"/>
            <a:ext cx="9368692" cy="685923"/>
          </a:xfrm>
          <a:prstGeom prst="rect">
            <a:avLst/>
          </a:prstGeom>
          <a:solidFill>
            <a:srgbClr val="B32523"/>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TextBox 8"/>
          <p:cNvSpPr txBox="1">
            <a:spLocks noChangeArrowheads="1"/>
          </p:cNvSpPr>
          <p:nvPr/>
        </p:nvSpPr>
        <p:spPr bwMode="auto">
          <a:xfrm>
            <a:off x="201613" y="1676400"/>
            <a:ext cx="5791200" cy="8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dirty="0">
                <a:solidFill>
                  <a:prstClr val="black"/>
                </a:solidFill>
                <a:cs typeface="MS PGothic" charset="0"/>
              </a:rPr>
              <a:t>Paul decided to major in physics because he wanted to understand how things worked and expected that the concepts being taught would provide the explanations.</a:t>
            </a:r>
          </a:p>
        </p:txBody>
      </p:sp>
      <p:sp>
        <p:nvSpPr>
          <p:cNvPr id="5" name="TextBox 9"/>
          <p:cNvSpPr txBox="1">
            <a:spLocks noChangeArrowheads="1"/>
          </p:cNvSpPr>
          <p:nvPr/>
        </p:nvSpPr>
        <p:spPr bwMode="auto">
          <a:xfrm>
            <a:off x="191101" y="2578374"/>
            <a:ext cx="6163661" cy="8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dirty="0">
                <a:solidFill>
                  <a:prstClr val="black"/>
                </a:solidFill>
                <a:cs typeface="MS PGothic" charset="0"/>
              </a:rPr>
              <a:t>After graduation he got a job at 3M measuring the optical properties of components for consumer electronics. Later he worked as an application engineer.</a:t>
            </a:r>
          </a:p>
        </p:txBody>
      </p:sp>
      <p:sp>
        <p:nvSpPr>
          <p:cNvPr id="6" name="TextBox 13"/>
          <p:cNvSpPr txBox="1">
            <a:spLocks noChangeArrowheads="1"/>
          </p:cNvSpPr>
          <p:nvPr/>
        </p:nvSpPr>
        <p:spPr bwMode="auto">
          <a:xfrm>
            <a:off x="242253" y="4685651"/>
            <a:ext cx="8616928"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dirty="0">
                <a:solidFill>
                  <a:prstClr val="black"/>
                </a:solidFill>
                <a:cs typeface="MS PGothic" charset="0"/>
              </a:rPr>
              <a:t>Paul excelled in some physics classes (Quantum Mechanics), others he found tough (Thermodynamics); he wasn’t a ‘straight A’ student.</a:t>
            </a:r>
          </a:p>
        </p:txBody>
      </p:sp>
      <p:sp>
        <p:nvSpPr>
          <p:cNvPr id="7" name="TextBox 15"/>
          <p:cNvSpPr txBox="1">
            <a:spLocks noChangeArrowheads="1"/>
          </p:cNvSpPr>
          <p:nvPr/>
        </p:nvSpPr>
        <p:spPr bwMode="auto">
          <a:xfrm>
            <a:off x="460129" y="5398333"/>
            <a:ext cx="8225792" cy="113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ja-JP" sz="1700" dirty="0">
                <a:solidFill>
                  <a:srgbClr val="00B050"/>
                </a:solidFill>
                <a:cs typeface="MS PGothic" charset="0"/>
              </a:rPr>
              <a:t>“Some students are discouraged by getting low grades in physics classes; some think that they are not smart enough. I encourage those interested to stick with it, and enjoy the satisfaction of understanding the principles of how things work.  Physics has been the foundation for my career in product development.” </a:t>
            </a:r>
            <a:endParaRPr lang="en-US" sz="1700" dirty="0">
              <a:solidFill>
                <a:srgbClr val="00B050"/>
              </a:solidFill>
              <a:cs typeface="MS PGothic" charset="0"/>
            </a:endParaRPr>
          </a:p>
        </p:txBody>
      </p:sp>
      <p:sp>
        <p:nvSpPr>
          <p:cNvPr id="8" name="Text Placeholder 4"/>
          <p:cNvSpPr txBox="1">
            <a:spLocks/>
          </p:cNvSpPr>
          <p:nvPr/>
        </p:nvSpPr>
        <p:spPr bwMode="auto">
          <a:xfrm>
            <a:off x="173038" y="617538"/>
            <a:ext cx="6181725"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b="1" dirty="0">
                <a:solidFill>
                  <a:srgbClr val="00B050"/>
                </a:solidFill>
              </a:rPr>
              <a:t>Paul Kelley (Physics BSc)</a:t>
            </a:r>
          </a:p>
        </p:txBody>
      </p:sp>
      <p:sp>
        <p:nvSpPr>
          <p:cNvPr id="9" name="Subtitle 1"/>
          <p:cNvSpPr txBox="1">
            <a:spLocks/>
          </p:cNvSpPr>
          <p:nvPr/>
        </p:nvSpPr>
        <p:spPr bwMode="auto">
          <a:xfrm>
            <a:off x="173038" y="992188"/>
            <a:ext cx="5640387"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1800" dirty="0">
                <a:solidFill>
                  <a:srgbClr val="00B050"/>
                </a:solidFill>
              </a:rPr>
              <a:t>Program Manager – Hardware Technologies, </a:t>
            </a:r>
          </a:p>
          <a:p>
            <a:pPr eaLnBrk="1" hangingPunct="1">
              <a:spcBef>
                <a:spcPct val="20000"/>
              </a:spcBef>
            </a:pPr>
            <a:r>
              <a:rPr lang="en-US" sz="1800" dirty="0">
                <a:solidFill>
                  <a:srgbClr val="00B050"/>
                </a:solidFill>
              </a:rPr>
              <a:t>Apple, Cupertino, CA</a:t>
            </a:r>
          </a:p>
        </p:txBody>
      </p:sp>
      <p:sp>
        <p:nvSpPr>
          <p:cNvPr id="11" name="TextBox 15"/>
          <p:cNvSpPr txBox="1">
            <a:spLocks noChangeArrowheads="1"/>
          </p:cNvSpPr>
          <p:nvPr/>
        </p:nvSpPr>
        <p:spPr bwMode="auto">
          <a:xfrm>
            <a:off x="398085" y="3537188"/>
            <a:ext cx="8350670" cy="113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700" b="1" dirty="0">
                <a:solidFill>
                  <a:srgbClr val="00B050"/>
                </a:solidFill>
                <a:cs typeface="MS PGothic" charset="0"/>
              </a:rPr>
              <a:t>“</a:t>
            </a:r>
            <a:r>
              <a:rPr lang="en-US" altLang="ja-JP" sz="1700" dirty="0">
                <a:solidFill>
                  <a:srgbClr val="00B050"/>
                </a:solidFill>
                <a:cs typeface="MS PGothic" charset="0"/>
              </a:rPr>
              <a:t>It seems strange to say but getting my first job wasn’t that hard. I was lucky to have some connections with friends at 3M, which has many other physics majors in various divisions. In 2009 I moved to CA to work for Apple, contributing to the iPod, iPhone, and Apple Watch projects.</a:t>
            </a:r>
            <a:r>
              <a:rPr lang="ja-JP" altLang="en-US" sz="1700" b="1" dirty="0">
                <a:solidFill>
                  <a:srgbClr val="00B050"/>
                </a:solidFill>
                <a:cs typeface="MS PGothic" charset="0"/>
              </a:rPr>
              <a:t>”</a:t>
            </a:r>
            <a:endParaRPr lang="en-US" sz="1700" b="1" dirty="0">
              <a:solidFill>
                <a:srgbClr val="00B050"/>
              </a:solidFill>
              <a:cs typeface="MS PGothic" charset="0"/>
            </a:endParaRPr>
          </a:p>
        </p:txBody>
      </p:sp>
      <p:sp>
        <p:nvSpPr>
          <p:cNvPr id="13" name="Text Placeholder 4"/>
          <p:cNvSpPr txBox="1">
            <a:spLocks/>
          </p:cNvSpPr>
          <p:nvPr/>
        </p:nvSpPr>
        <p:spPr bwMode="auto">
          <a:xfrm>
            <a:off x="188672" y="86108"/>
            <a:ext cx="2683481" cy="39258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1800" b="1" dirty="0">
                <a:solidFill>
                  <a:prstClr val="white"/>
                </a:solidFill>
              </a:rPr>
              <a:t>PHYSICIST PROFILE</a:t>
            </a:r>
          </a:p>
        </p:txBody>
      </p:sp>
      <p:pic>
        <p:nvPicPr>
          <p:cNvPr id="3" name="Picture 2"/>
          <p:cNvPicPr>
            <a:picLocks noChangeAspect="1"/>
          </p:cNvPicPr>
          <p:nvPr/>
        </p:nvPicPr>
        <p:blipFill>
          <a:blip r:embed="rId2"/>
          <a:stretch>
            <a:fillRect/>
          </a:stretch>
        </p:blipFill>
        <p:spPr>
          <a:xfrm>
            <a:off x="6288804" y="90720"/>
            <a:ext cx="2726209" cy="3429000"/>
          </a:xfrm>
          <a:prstGeom prst="rect">
            <a:avLst/>
          </a:prstGeom>
        </p:spPr>
      </p:pic>
    </p:spTree>
    <p:extLst>
      <p:ext uri="{BB962C8B-B14F-4D97-AF65-F5344CB8AC3E}">
        <p14:creationId xmlns:p14="http://schemas.microsoft.com/office/powerpoint/2010/main" val="2697044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9875" y="2039695"/>
            <a:ext cx="4198938" cy="2916183"/>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600"/>
              </a:spcAft>
            </a:pPr>
            <a:r>
              <a:rPr lang="en-US" sz="1800" dirty="0">
                <a:solidFill>
                  <a:srgbClr val="000000"/>
                </a:solidFill>
              </a:rPr>
              <a:t>The Vector is a monthly email for undergraduate members of the American Physical Society, and includes helpful topics such as:</a:t>
            </a:r>
          </a:p>
          <a:p>
            <a:pPr eaLnBrk="1" hangingPunct="1">
              <a:lnSpc>
                <a:spcPct val="150000"/>
              </a:lnSpc>
              <a:buFont typeface="Arial" charset="0"/>
              <a:buChar char="•"/>
            </a:pPr>
            <a:r>
              <a:rPr lang="en-US" sz="1800" dirty="0">
                <a:solidFill>
                  <a:srgbClr val="000000"/>
                </a:solidFill>
              </a:rPr>
              <a:t> Career advice</a:t>
            </a:r>
          </a:p>
          <a:p>
            <a:pPr eaLnBrk="1" hangingPunct="1">
              <a:lnSpc>
                <a:spcPct val="150000"/>
              </a:lnSpc>
              <a:buFont typeface="Arial" charset="0"/>
              <a:buChar char="•"/>
            </a:pPr>
            <a:r>
              <a:rPr lang="en-US" sz="1800" dirty="0">
                <a:solidFill>
                  <a:srgbClr val="000000"/>
                </a:solidFill>
              </a:rPr>
              <a:t> Resume writing techniques</a:t>
            </a:r>
          </a:p>
          <a:p>
            <a:pPr eaLnBrk="1" hangingPunct="1">
              <a:lnSpc>
                <a:spcPct val="150000"/>
              </a:lnSpc>
              <a:buFont typeface="Arial" charset="0"/>
              <a:buChar char="•"/>
            </a:pPr>
            <a:r>
              <a:rPr lang="en-US" sz="1800" dirty="0">
                <a:solidFill>
                  <a:srgbClr val="000000"/>
                </a:solidFill>
              </a:rPr>
              <a:t> Tips for applying to graduate school</a:t>
            </a:r>
          </a:p>
          <a:p>
            <a:pPr eaLnBrk="1" hangingPunct="1">
              <a:lnSpc>
                <a:spcPct val="150000"/>
              </a:lnSpc>
              <a:buFont typeface="Arial" charset="0"/>
              <a:buChar char="•"/>
            </a:pPr>
            <a:r>
              <a:rPr lang="en-US" sz="1800" dirty="0">
                <a:solidFill>
                  <a:srgbClr val="000000"/>
                </a:solidFill>
              </a:rPr>
              <a:t>…and much more!</a:t>
            </a:r>
          </a:p>
        </p:txBody>
      </p:sp>
      <p:sp>
        <p:nvSpPr>
          <p:cNvPr id="4" name="TextBox 3"/>
          <p:cNvSpPr txBox="1">
            <a:spLocks noChangeArrowheads="1"/>
          </p:cNvSpPr>
          <p:nvPr/>
        </p:nvSpPr>
        <p:spPr bwMode="auto">
          <a:xfrm>
            <a:off x="666750" y="5195888"/>
            <a:ext cx="79819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E28700"/>
                </a:solidFill>
              </a:rPr>
              <a:t>The Vector also highlights information about opportunities and resources specifically designed for undergraduate physics students.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2475" y="2289175"/>
            <a:ext cx="4281488" cy="230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4365625" y="4614863"/>
            <a:ext cx="46751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solidFill>
                  <a:srgbClr val="7F7F7F"/>
                </a:solidFill>
              </a:rPr>
              <a:t>Undergrad students at the 2012 APS March Meeting</a:t>
            </a:r>
          </a:p>
        </p:txBody>
      </p:sp>
      <p:sp>
        <p:nvSpPr>
          <p:cNvPr id="7" name="TextBox 6"/>
          <p:cNvSpPr txBox="1">
            <a:spLocks noChangeArrowheads="1"/>
          </p:cNvSpPr>
          <p:nvPr/>
        </p:nvSpPr>
        <p:spPr bwMode="auto">
          <a:xfrm>
            <a:off x="269875" y="6200775"/>
            <a:ext cx="69405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00"/>
                </a:solidFill>
              </a:rPr>
              <a:t>Learn more: www.aps.org    Keyword:</a:t>
            </a:r>
            <a:r>
              <a:rPr lang="en-US" sz="1800" b="1">
                <a:solidFill>
                  <a:srgbClr val="FFA015"/>
                </a:solidFill>
              </a:rPr>
              <a:t> UNDERGRAD</a:t>
            </a:r>
          </a:p>
        </p:txBody>
      </p:sp>
      <p:pic>
        <p:nvPicPr>
          <p:cNvPr id="4915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4013" y="6200775"/>
            <a:ext cx="612775" cy="61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6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4300" y="468313"/>
            <a:ext cx="7054850" cy="151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9419080"/>
      </p:ext>
    </p:extLst>
  </p:cSld>
  <p:clrMapOvr>
    <a:masterClrMapping/>
  </p:clrMapOvr>
  <p:transition spd="slow" advClick="0" advTm="2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ubtitle 2"/>
          <p:cNvSpPr txBox="1">
            <a:spLocks/>
          </p:cNvSpPr>
          <p:nvPr/>
        </p:nvSpPr>
        <p:spPr bwMode="auto">
          <a:xfrm>
            <a:off x="247650" y="1074738"/>
            <a:ext cx="5267325" cy="633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pPr>
            <a:r>
              <a:rPr lang="en-US" sz="1800">
                <a:solidFill>
                  <a:srgbClr val="000000"/>
                </a:solidFill>
              </a:rPr>
              <a:t>Executive Vice President</a:t>
            </a:r>
            <a:br>
              <a:rPr lang="en-US" sz="1800">
                <a:solidFill>
                  <a:srgbClr val="000000"/>
                </a:solidFill>
              </a:rPr>
            </a:br>
            <a:r>
              <a:rPr lang="en-US" sz="1800">
                <a:solidFill>
                  <a:srgbClr val="000000"/>
                </a:solidFill>
              </a:rPr>
              <a:t>IO Data Centers – Phoenix, AZ</a:t>
            </a:r>
          </a:p>
        </p:txBody>
      </p:sp>
      <p:sp>
        <p:nvSpPr>
          <p:cNvPr id="24579" name="Text Placeholder 16"/>
          <p:cNvSpPr txBox="1">
            <a:spLocks/>
          </p:cNvSpPr>
          <p:nvPr/>
        </p:nvSpPr>
        <p:spPr bwMode="auto">
          <a:xfrm>
            <a:off x="247650" y="625475"/>
            <a:ext cx="85661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None/>
            </a:pPr>
            <a:r>
              <a:rPr lang="en-US" b="1" dirty="0">
                <a:solidFill>
                  <a:srgbClr val="000000"/>
                </a:solidFill>
              </a:rPr>
              <a:t>Brent </a:t>
            </a:r>
            <a:r>
              <a:rPr lang="en-US" b="1" dirty="0" err="1">
                <a:solidFill>
                  <a:srgbClr val="000000"/>
                </a:solidFill>
              </a:rPr>
              <a:t>Wouters</a:t>
            </a:r>
            <a:r>
              <a:rPr lang="en-US" b="1" dirty="0">
                <a:solidFill>
                  <a:srgbClr val="000000"/>
                </a:solidFill>
              </a:rPr>
              <a:t> (Physics BSc)</a:t>
            </a:r>
          </a:p>
        </p:txBody>
      </p:sp>
      <p:pic>
        <p:nvPicPr>
          <p:cNvPr id="24580" name="Picture 17" descr="Brent Wou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350" y="476250"/>
            <a:ext cx="2330450" cy="291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6"/>
          <p:cNvSpPr txBox="1">
            <a:spLocks noChangeArrowheads="1"/>
          </p:cNvSpPr>
          <p:nvPr/>
        </p:nvSpPr>
        <p:spPr bwMode="auto">
          <a:xfrm>
            <a:off x="247650" y="1746250"/>
            <a:ext cx="6072188" cy="923925"/>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a:solidFill>
                  <a:srgbClr val="000000"/>
                </a:solidFill>
              </a:rPr>
              <a:t>Growing up in Iowa, Brent felt that math and science always came easily to him.  Once in college, he chose to major in Physics because of its versatility:</a:t>
            </a:r>
            <a:endParaRPr lang="en-US" sz="1700"/>
          </a:p>
        </p:txBody>
      </p:sp>
      <p:sp>
        <p:nvSpPr>
          <p:cNvPr id="18" name="TextBox 7"/>
          <p:cNvSpPr txBox="1">
            <a:spLocks noChangeArrowheads="1"/>
          </p:cNvSpPr>
          <p:nvPr/>
        </p:nvSpPr>
        <p:spPr bwMode="auto">
          <a:xfrm>
            <a:off x="95250" y="2816225"/>
            <a:ext cx="6388100" cy="646113"/>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700" b="1">
                <a:solidFill>
                  <a:srgbClr val="00B050"/>
                </a:solidFill>
              </a:rPr>
              <a:t>“</a:t>
            </a:r>
            <a:r>
              <a:rPr lang="en-US" sz="1700" b="1">
                <a:solidFill>
                  <a:srgbClr val="00B050"/>
                </a:solidFill>
              </a:rPr>
              <a:t>[Physics] would provide a technical foundation that would allow me to pursue whatever I wanted,</a:t>
            </a:r>
            <a:r>
              <a:rPr lang="ja-JP" altLang="en-US" sz="1700" b="1">
                <a:solidFill>
                  <a:srgbClr val="00B050"/>
                </a:solidFill>
              </a:rPr>
              <a:t>”</a:t>
            </a:r>
            <a:r>
              <a:rPr lang="en-US" sz="1700" b="1">
                <a:solidFill>
                  <a:srgbClr val="00B050"/>
                </a:solidFill>
              </a:rPr>
              <a:t> he says.</a:t>
            </a:r>
            <a:endParaRPr lang="en-US" sz="1700"/>
          </a:p>
        </p:txBody>
      </p:sp>
      <p:sp>
        <p:nvSpPr>
          <p:cNvPr id="22" name="TextBox 6"/>
          <p:cNvSpPr txBox="1">
            <a:spLocks noChangeArrowheads="1"/>
          </p:cNvSpPr>
          <p:nvPr/>
        </p:nvSpPr>
        <p:spPr bwMode="auto">
          <a:xfrm>
            <a:off x="247650" y="3609975"/>
            <a:ext cx="8526463" cy="900113"/>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a:solidFill>
                  <a:srgbClr val="000000"/>
                </a:solidFill>
              </a:rPr>
              <a:t>After graduating, Brent got his MS in Aerospace Engineering and embarked on quite a journey, working as an aircraft engineer at Lockheed Martin, earning an MBA, and eventually becoming CFO and CEO of Cirrus Aircraft, a company that builds planes.</a:t>
            </a:r>
            <a:endParaRPr lang="en-US" sz="1700"/>
          </a:p>
        </p:txBody>
      </p:sp>
      <p:sp>
        <p:nvSpPr>
          <p:cNvPr id="23" name="TextBox 6"/>
          <p:cNvSpPr txBox="1">
            <a:spLocks noChangeArrowheads="1"/>
          </p:cNvSpPr>
          <p:nvPr/>
        </p:nvSpPr>
        <p:spPr bwMode="auto">
          <a:xfrm>
            <a:off x="247650" y="4657725"/>
            <a:ext cx="8682038" cy="922338"/>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a:solidFill>
                  <a:srgbClr val="000000"/>
                </a:solidFill>
              </a:rPr>
              <a:t>Today, as Executive Vice President of IO Data Centers, a corporation that manages computer data centers for companies all around the world, Brent attributes his success in so many different areas to his Physics training:</a:t>
            </a:r>
            <a:endParaRPr lang="en-US" sz="1700"/>
          </a:p>
        </p:txBody>
      </p:sp>
      <p:sp>
        <p:nvSpPr>
          <p:cNvPr id="24" name="TextBox 7"/>
          <p:cNvSpPr txBox="1">
            <a:spLocks noChangeArrowheads="1"/>
          </p:cNvSpPr>
          <p:nvPr/>
        </p:nvSpPr>
        <p:spPr bwMode="auto">
          <a:xfrm>
            <a:off x="1058863" y="5726113"/>
            <a:ext cx="7026275" cy="922337"/>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700" b="1">
                <a:solidFill>
                  <a:srgbClr val="00B050"/>
                </a:solidFill>
              </a:rPr>
              <a:t>“</a:t>
            </a:r>
            <a:r>
              <a:rPr lang="en-US" sz="1700" b="1">
                <a:solidFill>
                  <a:srgbClr val="00B050"/>
                </a:solidFill>
              </a:rPr>
              <a:t>You</a:t>
            </a:r>
            <a:r>
              <a:rPr lang="ja-JP" altLang="en-US" sz="1700" b="1">
                <a:solidFill>
                  <a:srgbClr val="00B050"/>
                </a:solidFill>
              </a:rPr>
              <a:t>’</a:t>
            </a:r>
            <a:r>
              <a:rPr lang="en-US" sz="1700" b="1">
                <a:solidFill>
                  <a:srgbClr val="00B050"/>
                </a:solidFill>
              </a:rPr>
              <a:t>ve got to recognize that your career will take you in a host of directions,</a:t>
            </a:r>
            <a:r>
              <a:rPr lang="ja-JP" altLang="en-US" sz="1700" b="1">
                <a:solidFill>
                  <a:srgbClr val="00B050"/>
                </a:solidFill>
              </a:rPr>
              <a:t>”</a:t>
            </a:r>
            <a:r>
              <a:rPr lang="en-US" sz="1700" b="1">
                <a:solidFill>
                  <a:srgbClr val="00B050"/>
                </a:solidFill>
              </a:rPr>
              <a:t> he says. </a:t>
            </a:r>
            <a:r>
              <a:rPr lang="ja-JP" altLang="en-US" sz="1700" b="1">
                <a:solidFill>
                  <a:srgbClr val="00B050"/>
                </a:solidFill>
              </a:rPr>
              <a:t>“</a:t>
            </a:r>
            <a:r>
              <a:rPr lang="en-US" sz="1700" b="1">
                <a:solidFill>
                  <a:srgbClr val="00B050"/>
                </a:solidFill>
              </a:rPr>
              <a:t>Physics [will open] a tremendous number of doors.</a:t>
            </a:r>
            <a:r>
              <a:rPr lang="ja-JP" altLang="en-US" sz="1700" b="1">
                <a:solidFill>
                  <a:srgbClr val="00B050"/>
                </a:solidFill>
              </a:rPr>
              <a:t>”</a:t>
            </a:r>
            <a:endParaRPr lang="en-US" sz="1700"/>
          </a:p>
        </p:txBody>
      </p:sp>
      <p:pic>
        <p:nvPicPr>
          <p:cNvPr id="2458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125" y="5978525"/>
            <a:ext cx="731838"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81907617"/>
      </p:ext>
    </p:extLst>
  </p:cSld>
  <p:clrMapOvr>
    <a:masterClrMapping/>
  </p:clrMapOvr>
  <p:transition advClick="0" advTm="40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6575" y="398463"/>
            <a:ext cx="1771650"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9" name="Text Placeholder 4"/>
          <p:cNvSpPr txBox="1">
            <a:spLocks/>
          </p:cNvSpPr>
          <p:nvPr/>
        </p:nvSpPr>
        <p:spPr bwMode="auto">
          <a:xfrm>
            <a:off x="236538" y="598488"/>
            <a:ext cx="6019800" cy="105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None/>
            </a:pPr>
            <a:r>
              <a:rPr lang="en-US" b="1"/>
              <a:t>Yung Tae Kim (Physics PhD)</a:t>
            </a:r>
            <a:br>
              <a:rPr lang="en-US" b="1"/>
            </a:br>
            <a:r>
              <a:rPr lang="en-US" sz="1800"/>
              <a:t>Physicist and Educator</a:t>
            </a:r>
            <a:br>
              <a:rPr lang="en-US" sz="1800"/>
            </a:br>
            <a:r>
              <a:rPr lang="en-US" sz="1800"/>
              <a:t>Puget Sound Community School – Seattle, WA</a:t>
            </a:r>
          </a:p>
          <a:p>
            <a:pPr eaLnBrk="1" hangingPunct="1">
              <a:spcBef>
                <a:spcPct val="20000"/>
              </a:spcBef>
              <a:buFont typeface="Arial" charset="0"/>
              <a:buNone/>
            </a:pPr>
            <a:endParaRPr lang="en-US" b="1"/>
          </a:p>
          <a:p>
            <a:pPr eaLnBrk="1" hangingPunct="1">
              <a:spcBef>
                <a:spcPct val="20000"/>
              </a:spcBef>
              <a:buFont typeface="Arial" charset="0"/>
              <a:buNone/>
            </a:pPr>
            <a:endParaRPr lang="en-US" b="1"/>
          </a:p>
        </p:txBody>
      </p:sp>
      <p:sp>
        <p:nvSpPr>
          <p:cNvPr id="24" name="TextBox 23"/>
          <p:cNvSpPr txBox="1"/>
          <p:nvPr/>
        </p:nvSpPr>
        <p:spPr>
          <a:xfrm>
            <a:off x="236538" y="1616075"/>
            <a:ext cx="7535862" cy="1247775"/>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600"/>
              </a:spcAft>
            </a:pPr>
            <a:r>
              <a:rPr lang="en-US" sz="1700" b="1">
                <a:solidFill>
                  <a:srgbClr val="7030A0"/>
                </a:solidFill>
              </a:rPr>
              <a:t>Why Physics?</a:t>
            </a:r>
          </a:p>
          <a:p>
            <a:pPr eaLnBrk="1" hangingPunct="1"/>
            <a:r>
              <a:rPr lang="en-US" sz="1700"/>
              <a:t>Tae, who enjoyed mathematics in high school, signed up for an</a:t>
            </a:r>
            <a:br>
              <a:rPr lang="en-US" sz="1700"/>
            </a:br>
            <a:r>
              <a:rPr lang="en-US" sz="1700"/>
              <a:t>honors physics class in college. The class only had 8 students </a:t>
            </a:r>
            <a:br>
              <a:rPr lang="en-US" sz="1700"/>
            </a:br>
            <a:r>
              <a:rPr lang="en-US" sz="1700"/>
              <a:t>and a great professor. </a:t>
            </a:r>
          </a:p>
        </p:txBody>
      </p:sp>
      <p:sp>
        <p:nvSpPr>
          <p:cNvPr id="25" name="TextBox 24"/>
          <p:cNvSpPr txBox="1"/>
          <p:nvPr/>
        </p:nvSpPr>
        <p:spPr>
          <a:xfrm>
            <a:off x="282575" y="2882900"/>
            <a:ext cx="8342313" cy="36830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700" b="1">
                <a:solidFill>
                  <a:srgbClr val="7030A0"/>
                </a:solidFill>
              </a:rPr>
              <a:t>“</a:t>
            </a:r>
            <a:r>
              <a:rPr lang="en-US" sz="1700" b="1">
                <a:solidFill>
                  <a:srgbClr val="7030A0"/>
                </a:solidFill>
              </a:rPr>
              <a:t>[The physics class] was personalized, and it had a huge impact on me.</a:t>
            </a:r>
            <a:r>
              <a:rPr lang="ja-JP" altLang="en-US" sz="1700" b="1">
                <a:solidFill>
                  <a:srgbClr val="7030A0"/>
                </a:solidFill>
              </a:rPr>
              <a:t>”</a:t>
            </a:r>
            <a:endParaRPr lang="en-US" sz="1700" b="1">
              <a:solidFill>
                <a:srgbClr val="7030A0"/>
              </a:solidFill>
            </a:endParaRPr>
          </a:p>
        </p:txBody>
      </p:sp>
      <p:sp>
        <p:nvSpPr>
          <p:cNvPr id="26" name="TextBox 25"/>
          <p:cNvSpPr txBox="1"/>
          <p:nvPr/>
        </p:nvSpPr>
        <p:spPr>
          <a:xfrm>
            <a:off x="2286000" y="3316288"/>
            <a:ext cx="6889750" cy="923925"/>
          </a:xfrm>
          <a:prstGeom prst="rect">
            <a:avLst/>
          </a:prstGeom>
          <a:noFill/>
        </p:spPr>
        <p:txBody>
          <a:bodyPr>
            <a:spAutoFit/>
          </a:bodyPr>
          <a:lstStyle/>
          <a:p>
            <a:pPr>
              <a:defRPr/>
            </a:pPr>
            <a:r>
              <a:rPr lang="en-US" sz="1750" dirty="0">
                <a:latin typeface="Arial" pitchFamily="34" charset="0"/>
                <a:ea typeface="+mn-ea"/>
                <a:cs typeface="Arial" pitchFamily="34" charset="0"/>
              </a:rPr>
              <a:t>Tae became a physics professor, but wanted to keep that personalized dynamic alive for his students. He turned his advanced classes into workshops. </a:t>
            </a:r>
          </a:p>
        </p:txBody>
      </p:sp>
      <p:sp>
        <p:nvSpPr>
          <p:cNvPr id="27" name="TextBox 26"/>
          <p:cNvSpPr txBox="1"/>
          <p:nvPr/>
        </p:nvSpPr>
        <p:spPr>
          <a:xfrm>
            <a:off x="2286000" y="4305300"/>
            <a:ext cx="6838950" cy="922338"/>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a:t>Eventually, Tae became a consultant in video games, providing his skateboarding physics expertise to titles such as Tony Hawk: SHRED and RIDE.</a:t>
            </a:r>
          </a:p>
        </p:txBody>
      </p:sp>
      <p:sp>
        <p:nvSpPr>
          <p:cNvPr id="28" name="TextBox 27"/>
          <p:cNvSpPr txBox="1"/>
          <p:nvPr/>
        </p:nvSpPr>
        <p:spPr>
          <a:xfrm>
            <a:off x="236538" y="6003925"/>
            <a:ext cx="7670800" cy="64770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1700" b="1">
                <a:solidFill>
                  <a:srgbClr val="7030A0"/>
                </a:solidFill>
              </a:rPr>
              <a:t>“</a:t>
            </a:r>
            <a:r>
              <a:rPr lang="en-US" sz="1700" b="1">
                <a:solidFill>
                  <a:srgbClr val="7030A0"/>
                </a:solidFill>
              </a:rPr>
              <a:t>I don</a:t>
            </a:r>
            <a:r>
              <a:rPr lang="ja-JP" altLang="en-US" sz="1700" b="1">
                <a:solidFill>
                  <a:srgbClr val="7030A0"/>
                </a:solidFill>
              </a:rPr>
              <a:t>’</a:t>
            </a:r>
            <a:r>
              <a:rPr lang="en-US" sz="1700" b="1">
                <a:solidFill>
                  <a:srgbClr val="7030A0"/>
                </a:solidFill>
              </a:rPr>
              <a:t>t have a </a:t>
            </a:r>
            <a:r>
              <a:rPr lang="ja-JP" altLang="en-US" sz="1700" b="1">
                <a:solidFill>
                  <a:srgbClr val="7030A0"/>
                </a:solidFill>
              </a:rPr>
              <a:t>‘</a:t>
            </a:r>
            <a:r>
              <a:rPr lang="en-US" sz="1700" b="1">
                <a:solidFill>
                  <a:srgbClr val="7030A0"/>
                </a:solidFill>
              </a:rPr>
              <a:t>career</a:t>
            </a:r>
            <a:r>
              <a:rPr lang="ja-JP" altLang="en-US" sz="1700" b="1">
                <a:solidFill>
                  <a:srgbClr val="7030A0"/>
                </a:solidFill>
              </a:rPr>
              <a:t>’</a:t>
            </a:r>
            <a:r>
              <a:rPr lang="en-US" sz="1700" b="1">
                <a:solidFill>
                  <a:srgbClr val="7030A0"/>
                </a:solidFill>
              </a:rPr>
              <a:t> – I work on things that I find interesting, and my training in science has given me that adaptability.</a:t>
            </a:r>
            <a:r>
              <a:rPr lang="ja-JP" altLang="en-US" sz="1700" b="1">
                <a:solidFill>
                  <a:srgbClr val="7030A0"/>
                </a:solidFill>
              </a:rPr>
              <a:t>”</a:t>
            </a:r>
            <a:endParaRPr lang="en-US" sz="1700" b="1">
              <a:solidFill>
                <a:srgbClr val="7030A0"/>
              </a:solidFill>
            </a:endParaRPr>
          </a:p>
        </p:txBody>
      </p:sp>
      <p:sp>
        <p:nvSpPr>
          <p:cNvPr id="4" name="TextBox 3"/>
          <p:cNvSpPr txBox="1"/>
          <p:nvPr/>
        </p:nvSpPr>
        <p:spPr>
          <a:xfrm>
            <a:off x="2286000" y="5292725"/>
            <a:ext cx="5794375" cy="646113"/>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a:t>Now, he serves on the advisory board for a community school geared toward learning at the student</a:t>
            </a:r>
            <a:r>
              <a:rPr lang="ja-JP" altLang="en-US" sz="1700"/>
              <a:t>’</a:t>
            </a:r>
            <a:r>
              <a:rPr lang="en-US" sz="1700"/>
              <a:t>s pace.</a:t>
            </a:r>
          </a:p>
        </p:txBody>
      </p:sp>
      <p:pic>
        <p:nvPicPr>
          <p:cNvPr id="4506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15300" y="5491163"/>
            <a:ext cx="73183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4"/>
          <p:cNvGrpSpPr>
            <a:grpSpLocks/>
          </p:cNvGrpSpPr>
          <p:nvPr/>
        </p:nvGrpSpPr>
        <p:grpSpPr bwMode="auto">
          <a:xfrm>
            <a:off x="236538" y="3394075"/>
            <a:ext cx="1801812" cy="2463800"/>
            <a:chOff x="306377" y="3183921"/>
            <a:chExt cx="1868109" cy="2705021"/>
          </a:xfrm>
        </p:grpSpPr>
        <p:pic>
          <p:nvPicPr>
            <p:cNvPr id="4506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6377" y="3183921"/>
              <a:ext cx="1868109" cy="2705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1206690" y="5648418"/>
              <a:ext cx="885500" cy="237038"/>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a:solidFill>
                    <a:srgbClr val="404040"/>
                  </a:solidFill>
                </a:rPr>
                <a:t>Clayton Hauck</a:t>
              </a:r>
            </a:p>
          </p:txBody>
        </p:sp>
      </p:grpSp>
    </p:spTree>
    <p:extLst>
      <p:ext uri="{BB962C8B-B14F-4D97-AF65-F5344CB8AC3E}">
        <p14:creationId xmlns:p14="http://schemas.microsoft.com/office/powerpoint/2010/main" val="1526102191"/>
      </p:ext>
    </p:extLst>
  </p:cSld>
  <p:clrMapOvr>
    <a:masterClrMapping/>
  </p:clrMapOvr>
  <p:transition spd="slow" advClick="0" advTm="47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7923" y="-68385"/>
            <a:ext cx="9368692" cy="685923"/>
          </a:xfrm>
          <a:prstGeom prst="rect">
            <a:avLst/>
          </a:prstGeom>
          <a:solidFill>
            <a:srgbClr val="B32523"/>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13" name="Text Placeholder 4"/>
          <p:cNvSpPr txBox="1">
            <a:spLocks/>
          </p:cNvSpPr>
          <p:nvPr/>
        </p:nvSpPr>
        <p:spPr bwMode="auto">
          <a:xfrm>
            <a:off x="188672" y="86108"/>
            <a:ext cx="2683481" cy="39258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sz="1800" b="1" dirty="0">
                <a:solidFill>
                  <a:prstClr val="white"/>
                </a:solidFill>
              </a:rPr>
              <a:t>Did You Know?</a:t>
            </a:r>
          </a:p>
        </p:txBody>
      </p:sp>
      <p:sp>
        <p:nvSpPr>
          <p:cNvPr id="10" name="Text Placeholder 4"/>
          <p:cNvSpPr txBox="1">
            <a:spLocks/>
          </p:cNvSpPr>
          <p:nvPr/>
        </p:nvSpPr>
        <p:spPr bwMode="auto">
          <a:xfrm>
            <a:off x="174625" y="660400"/>
            <a:ext cx="8567738"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b="1" dirty="0"/>
              <a:t>Physics PhDs Can Also Be Engineers!</a:t>
            </a:r>
          </a:p>
        </p:txBody>
      </p:sp>
      <p:sp>
        <p:nvSpPr>
          <p:cNvPr id="14" name="Content Placeholder 1"/>
          <p:cNvSpPr txBox="1">
            <a:spLocks/>
          </p:cNvSpPr>
          <p:nvPr/>
        </p:nvSpPr>
        <p:spPr bwMode="auto">
          <a:xfrm>
            <a:off x="242888" y="1260475"/>
            <a:ext cx="2405062" cy="447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28600" indent="-2286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600"/>
              </a:spcAft>
              <a:buFont typeface="Arial" charset="0"/>
              <a:buChar char="•"/>
            </a:pPr>
            <a:r>
              <a:rPr lang="en-US" sz="1800" dirty="0"/>
              <a:t>In 2009-2010, physics PhDs initially employed in permanent positions earned up to </a:t>
            </a:r>
            <a:r>
              <a:rPr lang="en-US" sz="1800" dirty="0">
                <a:solidFill>
                  <a:srgbClr val="FF0000"/>
                </a:solidFill>
              </a:rPr>
              <a:t>100K</a:t>
            </a:r>
            <a:endParaRPr lang="en-US" sz="1800" dirty="0"/>
          </a:p>
          <a:p>
            <a:pPr>
              <a:spcBef>
                <a:spcPts val="600"/>
              </a:spcBef>
              <a:spcAft>
                <a:spcPts val="600"/>
              </a:spcAft>
              <a:buFont typeface="Arial" charset="0"/>
              <a:buChar char="•"/>
            </a:pPr>
            <a:r>
              <a:rPr lang="en-US" sz="1800" dirty="0"/>
              <a:t>Over half of these found employment working in fields other than Physics.</a:t>
            </a:r>
          </a:p>
          <a:p>
            <a:pPr>
              <a:spcBef>
                <a:spcPts val="600"/>
              </a:spcBef>
              <a:spcAft>
                <a:spcPts val="600"/>
              </a:spcAft>
              <a:buFont typeface="Arial" charset="0"/>
              <a:buChar char="•"/>
            </a:pPr>
            <a:r>
              <a:rPr lang="en-US" sz="1800" dirty="0"/>
              <a:t>In fact, many of them were employed in </a:t>
            </a:r>
            <a:r>
              <a:rPr lang="en-US" sz="1800" dirty="0">
                <a:solidFill>
                  <a:srgbClr val="FF0000"/>
                </a:solidFill>
              </a:rPr>
              <a:t>Engineering or Computer Software Jobs</a:t>
            </a:r>
          </a:p>
        </p:txBody>
      </p:sp>
      <p:sp>
        <p:nvSpPr>
          <p:cNvPr id="21" name="Text Placeholder 5"/>
          <p:cNvSpPr txBox="1">
            <a:spLocks/>
          </p:cNvSpPr>
          <p:nvPr/>
        </p:nvSpPr>
        <p:spPr bwMode="auto">
          <a:xfrm>
            <a:off x="1804611" y="5954413"/>
            <a:ext cx="5868987"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sz="1800" b="1" dirty="0">
                <a:solidFill>
                  <a:srgbClr val="0066FF"/>
                </a:solidFill>
              </a:rPr>
              <a:t>A Physics PhD leads to many different career paths</a:t>
            </a:r>
          </a:p>
        </p:txBody>
      </p:sp>
      <p:sp>
        <p:nvSpPr>
          <p:cNvPr id="22" name="TextBox 21"/>
          <p:cNvSpPr txBox="1">
            <a:spLocks noChangeArrowheads="1"/>
          </p:cNvSpPr>
          <p:nvPr/>
        </p:nvSpPr>
        <p:spPr bwMode="auto">
          <a:xfrm>
            <a:off x="0" y="6444456"/>
            <a:ext cx="34163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800" b="1" dirty="0"/>
              <a:t>Learn more: </a:t>
            </a:r>
            <a:r>
              <a:rPr lang="en-US" sz="1800" b="1" dirty="0" err="1">
                <a:solidFill>
                  <a:srgbClr val="0066FF"/>
                </a:solidFill>
              </a:rPr>
              <a:t>aip.org</a:t>
            </a:r>
            <a:r>
              <a:rPr lang="en-US" sz="1800" b="1" dirty="0">
                <a:solidFill>
                  <a:srgbClr val="0066FF"/>
                </a:solidFill>
              </a:rPr>
              <a:t>/statistics</a:t>
            </a:r>
          </a:p>
        </p:txBody>
      </p:sp>
      <p:sp>
        <p:nvSpPr>
          <p:cNvPr id="16" name="TextBox 15"/>
          <p:cNvSpPr txBox="1"/>
          <p:nvPr/>
        </p:nvSpPr>
        <p:spPr>
          <a:xfrm>
            <a:off x="6399124" y="6646562"/>
            <a:ext cx="2814893" cy="230832"/>
          </a:xfrm>
          <a:prstGeom prst="rect">
            <a:avLst/>
          </a:prstGeom>
          <a:noFill/>
        </p:spPr>
        <p:txBody>
          <a:bodyPr wrap="none" rtlCol="0">
            <a:spAutoFit/>
          </a:bodyPr>
          <a:lstStyle/>
          <a:p>
            <a:pPr algn="r"/>
            <a:r>
              <a:rPr lang="en-US" sz="900" dirty="0"/>
              <a:t>Credit: based on Physics Insight slide from the APS</a:t>
            </a:r>
          </a:p>
        </p:txBody>
      </p:sp>
      <p:pic>
        <p:nvPicPr>
          <p:cNvPr id="3" name="Picture 2" descr="A screenshot of a cell phone&#10;&#10;Description automatically generated">
            <a:extLst>
              <a:ext uri="{FF2B5EF4-FFF2-40B4-BE49-F238E27FC236}">
                <a16:creationId xmlns:a16="http://schemas.microsoft.com/office/drawing/2014/main" id="{8E56B607-613D-48AA-B409-D388F63DBBDA}"/>
              </a:ext>
            </a:extLst>
          </p:cNvPr>
          <p:cNvPicPr>
            <a:picLocks noChangeAspect="1"/>
          </p:cNvPicPr>
          <p:nvPr/>
        </p:nvPicPr>
        <p:blipFill>
          <a:blip r:embed="rId2"/>
          <a:stretch>
            <a:fillRect/>
          </a:stretch>
        </p:blipFill>
        <p:spPr>
          <a:xfrm>
            <a:off x="2872153" y="1043495"/>
            <a:ext cx="5866435" cy="4903470"/>
          </a:xfrm>
          <a:prstGeom prst="rect">
            <a:avLst/>
          </a:prstGeom>
        </p:spPr>
      </p:pic>
      <p:sp>
        <p:nvSpPr>
          <p:cNvPr id="4" name="Oval 3">
            <a:extLst>
              <a:ext uri="{FF2B5EF4-FFF2-40B4-BE49-F238E27FC236}">
                <a16:creationId xmlns:a16="http://schemas.microsoft.com/office/drawing/2014/main" id="{2E54AF46-0F4C-420A-B56C-0D3B7B8D4DA4}"/>
              </a:ext>
            </a:extLst>
          </p:cNvPr>
          <p:cNvSpPr/>
          <p:nvPr/>
        </p:nvSpPr>
        <p:spPr>
          <a:xfrm>
            <a:off x="7200900" y="2537460"/>
            <a:ext cx="1337310" cy="32402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47742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Subtitle 1"/>
          <p:cNvSpPr txBox="1">
            <a:spLocks/>
          </p:cNvSpPr>
          <p:nvPr/>
        </p:nvSpPr>
        <p:spPr bwMode="auto">
          <a:xfrm>
            <a:off x="241300" y="1009650"/>
            <a:ext cx="5224463" cy="65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None/>
            </a:pPr>
            <a:r>
              <a:rPr lang="en-US" sz="1800"/>
              <a:t>Associate Consultant</a:t>
            </a:r>
          </a:p>
          <a:p>
            <a:pPr>
              <a:buFont typeface="Arial" charset="0"/>
              <a:buNone/>
            </a:pPr>
            <a:r>
              <a:rPr lang="en-US" sz="1800"/>
              <a:t>Clarkston Consulting – Durham, NC</a:t>
            </a:r>
          </a:p>
        </p:txBody>
      </p:sp>
      <p:sp>
        <p:nvSpPr>
          <p:cNvPr id="47107" name="Text Placeholder 4"/>
          <p:cNvSpPr txBox="1">
            <a:spLocks/>
          </p:cNvSpPr>
          <p:nvPr/>
        </p:nvSpPr>
        <p:spPr bwMode="auto">
          <a:xfrm>
            <a:off x="241300" y="620713"/>
            <a:ext cx="8567738"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b="1" dirty="0"/>
              <a:t>Maggie Seeds (Physics BSc)</a:t>
            </a:r>
          </a:p>
        </p:txBody>
      </p:sp>
      <p:pic>
        <p:nvPicPr>
          <p:cNvPr id="4710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1788" y="366713"/>
            <a:ext cx="2127250" cy="2824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a:off x="241300" y="3397250"/>
            <a:ext cx="80581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FF0000"/>
                </a:solidFill>
              </a:rPr>
              <a:t>"My physics background helped train my brain to think analytically, and persevere through tough situations."</a:t>
            </a:r>
          </a:p>
        </p:txBody>
      </p:sp>
      <p:sp>
        <p:nvSpPr>
          <p:cNvPr id="6" name="TextBox 5"/>
          <p:cNvSpPr txBox="1">
            <a:spLocks noChangeArrowheads="1"/>
          </p:cNvSpPr>
          <p:nvPr/>
        </p:nvSpPr>
        <p:spPr bwMode="auto">
          <a:xfrm>
            <a:off x="241300" y="1792288"/>
            <a:ext cx="6354763"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Maggie was always a stargazer, and that interest in astronomy drew her to study physics in college. She researched young solar analogs – distant stars similar to our own sun as it formed, long ago. Maggie also enjoyed the satisfaction of finding an answer to complicated problems.</a:t>
            </a:r>
          </a:p>
        </p:txBody>
      </p:sp>
      <p:sp>
        <p:nvSpPr>
          <p:cNvPr id="7" name="TextBox 6"/>
          <p:cNvSpPr txBox="1">
            <a:spLocks noChangeArrowheads="1"/>
          </p:cNvSpPr>
          <p:nvPr/>
        </p:nvSpPr>
        <p:spPr bwMode="auto">
          <a:xfrm>
            <a:off x="315913" y="4171950"/>
            <a:ext cx="8653462"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Today, Maggie is an associate consultant for a management and technology consulting firm. She plays many different roles depending on clients</a:t>
            </a:r>
            <a:r>
              <a:rPr lang="ja-JP" altLang="en-US" sz="1800"/>
              <a:t>’</a:t>
            </a:r>
            <a:r>
              <a:rPr lang="en-US" sz="1800"/>
              <a:t> needs, ranging from technical to strategic plans regarding how raw materials make their way into a finished marketable product.</a:t>
            </a:r>
          </a:p>
        </p:txBody>
      </p:sp>
      <p:sp>
        <p:nvSpPr>
          <p:cNvPr id="8" name="TextBox 7"/>
          <p:cNvSpPr txBox="1">
            <a:spLocks noChangeArrowheads="1"/>
          </p:cNvSpPr>
          <p:nvPr/>
        </p:nvSpPr>
        <p:spPr bwMode="auto">
          <a:xfrm>
            <a:off x="476250" y="5500688"/>
            <a:ext cx="8332788"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800" b="1">
                <a:solidFill>
                  <a:srgbClr val="FF0000"/>
                </a:solidFill>
              </a:rPr>
              <a:t>“</a:t>
            </a:r>
            <a:r>
              <a:rPr lang="en-US" sz="1800" b="1">
                <a:solidFill>
                  <a:srgbClr val="FF0000"/>
                </a:solidFill>
              </a:rPr>
              <a:t>I wanted a career that allowed me to use the critical thinking skills gained from my physics studies to solve complex business problems.</a:t>
            </a:r>
            <a:r>
              <a:rPr lang="ja-JP" altLang="en-US" sz="1800" b="1">
                <a:solidFill>
                  <a:srgbClr val="FF0000"/>
                </a:solidFill>
              </a:rPr>
              <a:t>”</a:t>
            </a:r>
            <a:endParaRPr lang="en-US" sz="1800" b="1">
              <a:solidFill>
                <a:srgbClr val="FF0000"/>
              </a:solidFill>
            </a:endParaRPr>
          </a:p>
        </p:txBody>
      </p:sp>
      <p:pic>
        <p:nvPicPr>
          <p:cNvPr id="47113"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300" y="5988050"/>
            <a:ext cx="73025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2112376"/>
      </p:ext>
    </p:extLst>
  </p:cSld>
  <p:clrMapOvr>
    <a:masterClrMapping/>
  </p:clrMapOvr>
  <p:transition spd="slow" advClick="0" advTm="4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7791EEF-6D52-4727-998F-3AC7B8A44C23}"/>
              </a:ext>
            </a:extLst>
          </p:cNvPr>
          <p:cNvPicPr>
            <a:picLocks noChangeAspect="1"/>
          </p:cNvPicPr>
          <p:nvPr/>
        </p:nvPicPr>
        <p:blipFill>
          <a:blip r:embed="rId2"/>
          <a:stretch>
            <a:fillRect/>
          </a:stretch>
        </p:blipFill>
        <p:spPr>
          <a:xfrm>
            <a:off x="375920" y="1131887"/>
            <a:ext cx="5475605" cy="4666709"/>
          </a:xfrm>
          <a:prstGeom prst="rect">
            <a:avLst/>
          </a:prstGeom>
        </p:spPr>
      </p:pic>
      <p:sp>
        <p:nvSpPr>
          <p:cNvPr id="12" name="Rectangle 11"/>
          <p:cNvSpPr/>
          <p:nvPr/>
        </p:nvSpPr>
        <p:spPr>
          <a:xfrm>
            <a:off x="-87923" y="-68385"/>
            <a:ext cx="9368692" cy="685923"/>
          </a:xfrm>
          <a:prstGeom prst="rect">
            <a:avLst/>
          </a:prstGeom>
          <a:solidFill>
            <a:srgbClr val="B32523"/>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13" name="Text Placeholder 4"/>
          <p:cNvSpPr txBox="1">
            <a:spLocks/>
          </p:cNvSpPr>
          <p:nvPr/>
        </p:nvSpPr>
        <p:spPr bwMode="auto">
          <a:xfrm>
            <a:off x="188672" y="86108"/>
            <a:ext cx="2683481" cy="39258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37931725" indent="-37474525" defTabSz="455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20000"/>
              </a:spcBef>
              <a:spcAft>
                <a:spcPts val="0"/>
              </a:spcAft>
            </a:pPr>
            <a:r>
              <a:rPr lang="en-US" sz="1800" b="1" dirty="0">
                <a:solidFill>
                  <a:prstClr val="white"/>
                </a:solidFill>
              </a:rPr>
              <a:t>Did You Know?</a:t>
            </a:r>
          </a:p>
        </p:txBody>
      </p:sp>
      <p:sp>
        <p:nvSpPr>
          <p:cNvPr id="9" name="Text Placeholder 4"/>
          <p:cNvSpPr txBox="1">
            <a:spLocks/>
          </p:cNvSpPr>
          <p:nvPr/>
        </p:nvSpPr>
        <p:spPr bwMode="auto">
          <a:xfrm>
            <a:off x="244475" y="628650"/>
            <a:ext cx="91440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spcBef>
                <a:spcPct val="20000"/>
              </a:spcBef>
              <a:buFont typeface="Arial" charset="0"/>
              <a:buNone/>
            </a:pPr>
            <a:r>
              <a:rPr lang="en-US" b="1" dirty="0"/>
              <a:t>Physics Bachelors Have Successful Careers!</a:t>
            </a:r>
          </a:p>
        </p:txBody>
      </p:sp>
      <p:sp>
        <p:nvSpPr>
          <p:cNvPr id="17" name="Content Placeholder 1"/>
          <p:cNvSpPr txBox="1">
            <a:spLocks/>
          </p:cNvSpPr>
          <p:nvPr/>
        </p:nvSpPr>
        <p:spPr bwMode="auto">
          <a:xfrm>
            <a:off x="6575425" y="1187450"/>
            <a:ext cx="2216150" cy="139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spcAft>
                <a:spcPts val="1200"/>
              </a:spcAft>
              <a:buFont typeface="Arial" charset="0"/>
              <a:buNone/>
            </a:pPr>
            <a:r>
              <a:rPr lang="en-US" sz="1800"/>
              <a:t>In times of economic instability, job security is important.</a:t>
            </a:r>
          </a:p>
          <a:p>
            <a:pPr>
              <a:spcAft>
                <a:spcPts val="1200"/>
              </a:spcAft>
              <a:buFont typeface="Arial" charset="0"/>
              <a:buNone/>
            </a:pPr>
            <a:endParaRPr lang="en-US" sz="1800"/>
          </a:p>
        </p:txBody>
      </p:sp>
      <p:sp>
        <p:nvSpPr>
          <p:cNvPr id="18" name="TextBox 17"/>
          <p:cNvSpPr txBox="1">
            <a:spLocks noChangeArrowheads="1"/>
          </p:cNvSpPr>
          <p:nvPr/>
        </p:nvSpPr>
        <p:spPr bwMode="auto">
          <a:xfrm>
            <a:off x="6575425" y="2519363"/>
            <a:ext cx="2024063" cy="286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800" dirty="0"/>
              <a:t>Other important job aspects—such as salary and benefits—rank highly among physics bachelor graduates working in the private sector.</a:t>
            </a:r>
          </a:p>
        </p:txBody>
      </p:sp>
      <p:grpSp>
        <p:nvGrpSpPr>
          <p:cNvPr id="22" name="Group 6"/>
          <p:cNvGrpSpPr>
            <a:grpSpLocks/>
          </p:cNvGrpSpPr>
          <p:nvPr/>
        </p:nvGrpSpPr>
        <p:grpSpPr bwMode="auto">
          <a:xfrm>
            <a:off x="4166394" y="2081213"/>
            <a:ext cx="1187450" cy="498475"/>
            <a:chOff x="4664528" y="2081631"/>
            <a:chExt cx="1186544" cy="498021"/>
          </a:xfrm>
        </p:grpSpPr>
        <p:sp>
          <p:nvSpPr>
            <p:cNvPr id="23" name="Oval 22"/>
            <p:cNvSpPr>
              <a:spLocks noChangeArrowheads="1"/>
            </p:cNvSpPr>
            <p:nvPr/>
          </p:nvSpPr>
          <p:spPr bwMode="auto">
            <a:xfrm>
              <a:off x="4664528" y="2081631"/>
              <a:ext cx="1186544" cy="498021"/>
            </a:xfrm>
            <a:prstGeom prst="ellipse">
              <a:avLst/>
            </a:prstGeom>
            <a:noFill/>
            <a:ln w="38100">
              <a:solidFill>
                <a:srgbClr val="FF0000"/>
              </a:solidFill>
              <a:round/>
              <a:headEnd/>
              <a:tailEnd/>
            </a:ln>
            <a:effectLst>
              <a:outerShdw blurRad="40000" dist="23000" dir="5400000" rotWithShape="0">
                <a:srgbClr val="000000">
                  <a:alpha val="34999"/>
                </a:srgbClr>
              </a:outerShdw>
            </a:effectLst>
          </p:spPr>
          <p:txBody>
            <a:bodyPr anchor="ctr"/>
            <a:lstStyle/>
            <a:p>
              <a:pPr algn="ctr" eaLnBrk="1" hangingPunct="1">
                <a:defRPr/>
              </a:pPr>
              <a:endParaRPr lang="en-US">
                <a:solidFill>
                  <a:prstClr val="white"/>
                </a:solidFill>
                <a:latin typeface="+mn-lt"/>
                <a:ea typeface="+mn-ea"/>
                <a:cs typeface="+mn-cs"/>
              </a:endParaRPr>
            </a:p>
          </p:txBody>
        </p:sp>
        <p:sp>
          <p:nvSpPr>
            <p:cNvPr id="24" name="TextBox 2"/>
            <p:cNvSpPr txBox="1">
              <a:spLocks noChangeArrowheads="1"/>
            </p:cNvSpPr>
            <p:nvPr/>
          </p:nvSpPr>
          <p:spPr bwMode="auto">
            <a:xfrm>
              <a:off x="5038490" y="2176752"/>
              <a:ext cx="54373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400" b="1">
                  <a:solidFill>
                    <a:srgbClr val="FF0000"/>
                  </a:solidFill>
                </a:rPr>
                <a:t>82%</a:t>
              </a:r>
            </a:p>
          </p:txBody>
        </p:sp>
      </p:grpSp>
      <p:sp>
        <p:nvSpPr>
          <p:cNvPr id="25" name="Text Placeholder 5"/>
          <p:cNvSpPr txBox="1">
            <a:spLocks/>
          </p:cNvSpPr>
          <p:nvPr/>
        </p:nvSpPr>
        <p:spPr bwMode="auto">
          <a:xfrm>
            <a:off x="823912" y="5799931"/>
            <a:ext cx="7408863" cy="74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spcBef>
                <a:spcPct val="20000"/>
              </a:spcBef>
              <a:buFont typeface="Arial" charset="0"/>
              <a:buNone/>
            </a:pPr>
            <a:r>
              <a:rPr lang="en-US" sz="1800" b="1" dirty="0">
                <a:solidFill>
                  <a:srgbClr val="0066FF"/>
                </a:solidFill>
              </a:rPr>
              <a:t>Many physics bachelors go on to enjoy financially rewarding and intellectually stimulating careers</a:t>
            </a:r>
          </a:p>
        </p:txBody>
      </p:sp>
      <p:sp>
        <p:nvSpPr>
          <p:cNvPr id="26" name="TextBox 25"/>
          <p:cNvSpPr txBox="1">
            <a:spLocks noChangeArrowheads="1"/>
          </p:cNvSpPr>
          <p:nvPr/>
        </p:nvSpPr>
        <p:spPr bwMode="auto">
          <a:xfrm>
            <a:off x="64276" y="6444456"/>
            <a:ext cx="34163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800" b="1" dirty="0"/>
              <a:t>Learn more: </a:t>
            </a:r>
            <a:r>
              <a:rPr lang="en-US" sz="1800" b="1" dirty="0" err="1">
                <a:solidFill>
                  <a:srgbClr val="0066FF"/>
                </a:solidFill>
              </a:rPr>
              <a:t>aip.org</a:t>
            </a:r>
            <a:r>
              <a:rPr lang="en-US" sz="1800" b="1" dirty="0">
                <a:solidFill>
                  <a:srgbClr val="0066FF"/>
                </a:solidFill>
              </a:rPr>
              <a:t>/statistics</a:t>
            </a:r>
          </a:p>
        </p:txBody>
      </p:sp>
      <p:sp>
        <p:nvSpPr>
          <p:cNvPr id="14" name="TextBox 13"/>
          <p:cNvSpPr txBox="1"/>
          <p:nvPr/>
        </p:nvSpPr>
        <p:spPr>
          <a:xfrm>
            <a:off x="6399124" y="6646562"/>
            <a:ext cx="2814893" cy="230832"/>
          </a:xfrm>
          <a:prstGeom prst="rect">
            <a:avLst/>
          </a:prstGeom>
          <a:noFill/>
        </p:spPr>
        <p:txBody>
          <a:bodyPr wrap="none" rtlCol="0">
            <a:spAutoFit/>
          </a:bodyPr>
          <a:lstStyle/>
          <a:p>
            <a:pPr algn="r"/>
            <a:r>
              <a:rPr lang="en-US" sz="900" dirty="0"/>
              <a:t>Credit: based on Physics Insight slide from the APS</a:t>
            </a:r>
          </a:p>
        </p:txBody>
      </p:sp>
    </p:spTree>
    <p:extLst>
      <p:ext uri="{BB962C8B-B14F-4D97-AF65-F5344CB8AC3E}">
        <p14:creationId xmlns:p14="http://schemas.microsoft.com/office/powerpoint/2010/main" val="2147874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Subtitle 1"/>
          <p:cNvSpPr txBox="1">
            <a:spLocks/>
          </p:cNvSpPr>
          <p:nvPr/>
        </p:nvSpPr>
        <p:spPr bwMode="auto">
          <a:xfrm>
            <a:off x="242888" y="993775"/>
            <a:ext cx="6970712" cy="65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None/>
            </a:pPr>
            <a:r>
              <a:rPr lang="en-US" sz="1800"/>
              <a:t>Detector Development Scientist</a:t>
            </a:r>
          </a:p>
          <a:p>
            <a:pPr>
              <a:buFont typeface="Arial" charset="0"/>
              <a:buNone/>
            </a:pPr>
            <a:r>
              <a:rPr lang="en-US" sz="1800"/>
              <a:t>Pacific Northwest National Lab (PNNL) – Richland, WA </a:t>
            </a:r>
          </a:p>
        </p:txBody>
      </p:sp>
      <p:sp>
        <p:nvSpPr>
          <p:cNvPr id="44035" name="Text Placeholder 4"/>
          <p:cNvSpPr txBox="1">
            <a:spLocks/>
          </p:cNvSpPr>
          <p:nvPr/>
        </p:nvSpPr>
        <p:spPr bwMode="auto">
          <a:xfrm>
            <a:off x="242888" y="619125"/>
            <a:ext cx="8567737"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b="1" dirty="0"/>
              <a:t>Anthony Day (Physics BSc)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l="19653" t="24583" r="20798"/>
          <a:stretch>
            <a:fillRect/>
          </a:stretch>
        </p:blipFill>
        <p:spPr bwMode="auto">
          <a:xfrm>
            <a:off x="242888" y="3898900"/>
            <a:ext cx="2555875" cy="242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8725" y="355600"/>
            <a:ext cx="24098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242888" y="2147888"/>
            <a:ext cx="5853112"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Anthony was a curious kid, always wondering how things work. Physics tied everything together.</a:t>
            </a:r>
          </a:p>
        </p:txBody>
      </p:sp>
      <p:sp>
        <p:nvSpPr>
          <p:cNvPr id="7" name="TextBox 6"/>
          <p:cNvSpPr txBox="1">
            <a:spLocks noChangeArrowheads="1"/>
          </p:cNvSpPr>
          <p:nvPr/>
        </p:nvSpPr>
        <p:spPr bwMode="auto">
          <a:xfrm>
            <a:off x="168275" y="2884488"/>
            <a:ext cx="8716963"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800" b="1">
                <a:solidFill>
                  <a:schemeClr val="accent2"/>
                </a:solidFill>
              </a:rPr>
              <a:t>“</a:t>
            </a:r>
            <a:r>
              <a:rPr lang="en-US" sz="1800" b="1">
                <a:solidFill>
                  <a:schemeClr val="accent2"/>
                </a:solidFill>
              </a:rPr>
              <a:t>In high school I was interested in applied science, computers, and electronics,</a:t>
            </a:r>
            <a:r>
              <a:rPr lang="ja-JP" altLang="en-US" sz="1800" b="1">
                <a:solidFill>
                  <a:schemeClr val="accent2"/>
                </a:solidFill>
              </a:rPr>
              <a:t>”</a:t>
            </a:r>
            <a:r>
              <a:rPr lang="en-US" sz="1800" b="1">
                <a:solidFill>
                  <a:schemeClr val="accent2"/>
                </a:solidFill>
              </a:rPr>
              <a:t> Anthony says. </a:t>
            </a:r>
            <a:r>
              <a:rPr lang="ja-JP" altLang="en-US" sz="1800" b="1">
                <a:solidFill>
                  <a:schemeClr val="accent2"/>
                </a:solidFill>
              </a:rPr>
              <a:t>“</a:t>
            </a:r>
            <a:r>
              <a:rPr lang="en-US" sz="1800" b="1">
                <a:solidFill>
                  <a:schemeClr val="accent2"/>
                </a:solidFill>
              </a:rPr>
              <a:t>[My physics instructor] expanded my interest even further. Then he showed me how physics could relate those interests.</a:t>
            </a:r>
            <a:r>
              <a:rPr lang="ja-JP" altLang="en-US" sz="1800" b="1">
                <a:solidFill>
                  <a:schemeClr val="accent2"/>
                </a:solidFill>
              </a:rPr>
              <a:t>”</a:t>
            </a:r>
            <a:endParaRPr lang="en-US" sz="1800" b="1">
              <a:solidFill>
                <a:schemeClr val="accent2"/>
              </a:solidFill>
            </a:endParaRPr>
          </a:p>
        </p:txBody>
      </p:sp>
      <p:sp>
        <p:nvSpPr>
          <p:cNvPr id="8" name="TextBox 7"/>
          <p:cNvSpPr txBox="1">
            <a:spLocks noChangeArrowheads="1"/>
          </p:cNvSpPr>
          <p:nvPr/>
        </p:nvSpPr>
        <p:spPr bwMode="auto">
          <a:xfrm>
            <a:off x="242888" y="1690688"/>
            <a:ext cx="17494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accent2"/>
                </a:solidFill>
              </a:rPr>
              <a:t>Why Physics?</a:t>
            </a:r>
          </a:p>
        </p:txBody>
      </p:sp>
      <p:sp>
        <p:nvSpPr>
          <p:cNvPr id="9" name="TextBox 8"/>
          <p:cNvSpPr txBox="1">
            <a:spLocks noChangeArrowheads="1"/>
          </p:cNvSpPr>
          <p:nvPr/>
        </p:nvSpPr>
        <p:spPr bwMode="auto">
          <a:xfrm>
            <a:off x="2982913" y="3898900"/>
            <a:ext cx="56769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Anthony advises students to expand the background that physics gives you by being open to a variety of scientific areas and working with scientists in other disciplines. </a:t>
            </a:r>
          </a:p>
        </p:txBody>
      </p:sp>
      <p:sp>
        <p:nvSpPr>
          <p:cNvPr id="10" name="TextBox 9"/>
          <p:cNvSpPr txBox="1">
            <a:spLocks noChangeArrowheads="1"/>
          </p:cNvSpPr>
          <p:nvPr/>
        </p:nvSpPr>
        <p:spPr bwMode="auto">
          <a:xfrm>
            <a:off x="2982913" y="5189538"/>
            <a:ext cx="4576762"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1800" b="1">
                <a:solidFill>
                  <a:schemeClr val="accent2"/>
                </a:solidFill>
              </a:rPr>
              <a:t>“</a:t>
            </a:r>
            <a:r>
              <a:rPr lang="en-US" sz="1800" b="1">
                <a:solidFill>
                  <a:schemeClr val="accent2"/>
                </a:solidFill>
              </a:rPr>
              <a:t>Having a varied toolbox of skills helped me to support amazing collaborations…fostering new and exciting career opportunities.</a:t>
            </a:r>
            <a:r>
              <a:rPr lang="ja-JP" altLang="en-US" sz="1800" b="1">
                <a:solidFill>
                  <a:schemeClr val="accent2"/>
                </a:solidFill>
              </a:rPr>
              <a:t>”</a:t>
            </a:r>
            <a:endParaRPr lang="en-US" sz="1800" b="1">
              <a:solidFill>
                <a:schemeClr val="accent2"/>
              </a:solidFill>
            </a:endParaRPr>
          </a:p>
        </p:txBody>
      </p:sp>
      <p:pic>
        <p:nvPicPr>
          <p:cNvPr id="44043"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78788" y="5424488"/>
            <a:ext cx="731837"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82992694"/>
      </p:ext>
    </p:extLst>
  </p:cSld>
  <p:clrMapOvr>
    <a:masterClrMapping/>
  </p:clrMapOvr>
  <p:transition spd="slow" advClick="0" advTm="40000"/>
</p:sld>
</file>

<file path=ppt/theme/theme1.xml><?xml version="1.0" encoding="utf-8"?>
<a:theme xmlns:a="http://schemas.openxmlformats.org/drawingml/2006/main" name="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hysics Lesson">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17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a:lstStyle>
        <a:defPPr>
          <a:defRPr b="1" dirty="0" smtClean="0">
            <a:solidFill>
              <a:srgbClr val="00B050"/>
            </a:solidFill>
          </a:defRPr>
        </a:defPPr>
      </a:lstStyle>
    </a:txDef>
  </a:objectDefaults>
  <a:extraClrSchemeLst/>
</a:theme>
</file>

<file path=ppt/theme/theme3.xml><?xml version="1.0" encoding="utf-8"?>
<a:theme xmlns:a="http://schemas.openxmlformats.org/drawingml/2006/main" name="2_Promos/Ad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tatistic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78355</TotalTime>
  <Words>4288</Words>
  <Application>Microsoft Office PowerPoint</Application>
  <PresentationFormat>On-screen Show (4:3)</PresentationFormat>
  <Paragraphs>249</Paragraphs>
  <Slides>31</Slides>
  <Notes>18</Notes>
  <HiddenSlides>0</HiddenSlides>
  <MMClips>0</MMClips>
  <ScaleCrop>false</ScaleCrop>
  <HeadingPairs>
    <vt:vector size="6" baseType="variant">
      <vt:variant>
        <vt:lpstr>Fonts Used</vt:lpstr>
      </vt:variant>
      <vt:variant>
        <vt:i4>2</vt:i4>
      </vt:variant>
      <vt:variant>
        <vt:lpstr>Theme</vt:lpstr>
      </vt:variant>
      <vt:variant>
        <vt:i4>16</vt:i4>
      </vt:variant>
      <vt:variant>
        <vt:lpstr>Slide Titles</vt:lpstr>
      </vt:variant>
      <vt:variant>
        <vt:i4>31</vt:i4>
      </vt:variant>
    </vt:vector>
  </HeadingPairs>
  <TitlesOfParts>
    <vt:vector size="49" baseType="lpstr">
      <vt:lpstr>Arial</vt:lpstr>
      <vt:lpstr>Calibri</vt:lpstr>
      <vt:lpstr>Profiles</vt:lpstr>
      <vt:lpstr>Physics Lesson</vt:lpstr>
      <vt:lpstr>2_Promos/Ads</vt:lpstr>
      <vt:lpstr>Statistics</vt:lpstr>
      <vt:lpstr>Office Theme</vt:lpstr>
      <vt:lpstr>1_Office Theme</vt:lpstr>
      <vt:lpstr>2_Office Theme</vt:lpstr>
      <vt:lpstr>3_Office Theme</vt:lpstr>
      <vt:lpstr>4_Office Theme</vt:lpstr>
      <vt:lpstr>1_Profiles</vt:lpstr>
      <vt:lpstr>6_Office Theme</vt:lpstr>
      <vt:lpstr>7_Office Theme</vt:lpstr>
      <vt:lpstr>8_Office Theme</vt:lpstr>
      <vt:lpstr>5_Office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American Physical Society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ferguson</dc:creator>
  <cp:lastModifiedBy>Irene</cp:lastModifiedBy>
  <cp:revision>1702</cp:revision>
  <dcterms:created xsi:type="dcterms:W3CDTF">2015-04-02T16:53:47Z</dcterms:created>
  <dcterms:modified xsi:type="dcterms:W3CDTF">2020-04-16T16:14:13Z</dcterms:modified>
</cp:coreProperties>
</file>